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7" r:id="rId2"/>
    <p:sldId id="258" r:id="rId3"/>
    <p:sldId id="261" r:id="rId4"/>
    <p:sldId id="263" r:id="rId5"/>
    <p:sldId id="262" r:id="rId6"/>
    <p:sldId id="278" r:id="rId7"/>
    <p:sldId id="306" r:id="rId8"/>
    <p:sldId id="267" r:id="rId9"/>
    <p:sldId id="268" r:id="rId10"/>
    <p:sldId id="259" r:id="rId11"/>
    <p:sldId id="307" r:id="rId12"/>
    <p:sldId id="283" r:id="rId13"/>
    <p:sldId id="279" r:id="rId14"/>
    <p:sldId id="309" r:id="rId15"/>
    <p:sldId id="272" r:id="rId16"/>
    <p:sldId id="308" r:id="rId17"/>
    <p:sldId id="310" r:id="rId18"/>
    <p:sldId id="284" r:id="rId19"/>
    <p:sldId id="260" r:id="rId20"/>
    <p:sldId id="315" r:id="rId21"/>
    <p:sldId id="316" r:id="rId22"/>
    <p:sldId id="317" r:id="rId23"/>
    <p:sldId id="311" r:id="rId24"/>
    <p:sldId id="312" r:id="rId25"/>
    <p:sldId id="314" r:id="rId26"/>
    <p:sldId id="313" r:id="rId27"/>
    <p:sldId id="280" r:id="rId28"/>
    <p:sldId id="270" r:id="rId29"/>
    <p:sldId id="276" r:id="rId30"/>
    <p:sldId id="300" r:id="rId31"/>
    <p:sldId id="302" r:id="rId32"/>
    <p:sldId id="304" r:id="rId33"/>
    <p:sldId id="305" r:id="rId34"/>
    <p:sldId id="303" r:id="rId35"/>
    <p:sldId id="282" r:id="rId36"/>
    <p:sldId id="294" r:id="rId37"/>
    <p:sldId id="291" r:id="rId38"/>
    <p:sldId id="299" r:id="rId39"/>
    <p:sldId id="27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hang He" initials="YH" lastIdx="1" clrIdx="0">
    <p:extLst>
      <p:ext uri="{19B8F6BF-5375-455C-9EA6-DF929625EA0E}">
        <p15:presenceInfo xmlns:p15="http://schemas.microsoft.com/office/powerpoint/2012/main" userId="Yuhang 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A7"/>
    <a:srgbClr val="004176"/>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5317" autoAdjust="0"/>
  </p:normalViewPr>
  <p:slideViewPr>
    <p:cSldViewPr snapToGrid="0">
      <p:cViewPr varScale="1">
        <p:scale>
          <a:sx n="86" d="100"/>
          <a:sy n="86" d="100"/>
        </p:scale>
        <p:origin x="677"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9T11:31:45.792"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0D5656-57DF-4534-BA7B-0FF77DF79A2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E0287CB4-A20D-4412-A43B-617F7424FFBD}">
      <dgm:prSet phldrT="[文本]"/>
      <dgm:spPr/>
      <dgm:t>
        <a:bodyPr/>
        <a:lstStyle/>
        <a:p>
          <a:r>
            <a:rPr lang="en-US" altLang="zh-CN" dirty="0"/>
            <a:t>R</a:t>
          </a:r>
          <a:r>
            <a:rPr lang="zh-CN" altLang="en-US" dirty="0"/>
            <a:t>树</a:t>
          </a:r>
        </a:p>
      </dgm:t>
    </dgm:pt>
    <dgm:pt modelId="{9AA39D09-8C27-4749-9D39-E16C90A6C146}" type="parTrans" cxnId="{661F08F8-CDD2-4CE2-8E66-60098D15F69F}">
      <dgm:prSet/>
      <dgm:spPr/>
      <dgm:t>
        <a:bodyPr/>
        <a:lstStyle/>
        <a:p>
          <a:endParaRPr lang="zh-CN" altLang="en-US"/>
        </a:p>
      </dgm:t>
    </dgm:pt>
    <dgm:pt modelId="{712C8837-A8B2-45C0-A326-882B6F2250A6}" type="sibTrans" cxnId="{661F08F8-CDD2-4CE2-8E66-60098D15F69F}">
      <dgm:prSet/>
      <dgm:spPr/>
      <dgm:t>
        <a:bodyPr/>
        <a:lstStyle/>
        <a:p>
          <a:endParaRPr lang="zh-CN" altLang="en-US"/>
        </a:p>
      </dgm:t>
    </dgm:pt>
    <dgm:pt modelId="{C8B44039-8090-420A-9FF0-0BDBC3E7F4ED}">
      <dgm:prSet phldrT="[文本]"/>
      <dgm:spPr/>
      <dgm:t>
        <a:bodyPr/>
        <a:lstStyle/>
        <a:p>
          <a:r>
            <a:rPr lang="zh-CN" altLang="en-US" dirty="0"/>
            <a:t>① 实际数存放在叶节点，中间结点为空间索引</a:t>
          </a:r>
        </a:p>
      </dgm:t>
    </dgm:pt>
    <dgm:pt modelId="{352B4BFF-3C92-42DA-8E43-BD9AC7FAD9F0}" type="parTrans" cxnId="{B5B16099-C770-4E0A-B2B6-6ED4332D3508}">
      <dgm:prSet/>
      <dgm:spPr/>
      <dgm:t>
        <a:bodyPr/>
        <a:lstStyle/>
        <a:p>
          <a:endParaRPr lang="zh-CN" altLang="en-US"/>
        </a:p>
      </dgm:t>
    </dgm:pt>
    <dgm:pt modelId="{E9BCD876-FEB7-49B1-B2B3-C20A125ED251}" type="sibTrans" cxnId="{B5B16099-C770-4E0A-B2B6-6ED4332D3508}">
      <dgm:prSet/>
      <dgm:spPr/>
      <dgm:t>
        <a:bodyPr/>
        <a:lstStyle/>
        <a:p>
          <a:endParaRPr lang="zh-CN" altLang="en-US"/>
        </a:p>
      </dgm:t>
    </dgm:pt>
    <dgm:pt modelId="{783E6884-01EE-4146-91A6-A164F5531A2F}">
      <dgm:prSet phldrT="[文本]"/>
      <dgm:spPr/>
      <dgm:t>
        <a:bodyPr/>
        <a:lstStyle/>
        <a:p>
          <a:r>
            <a:rPr lang="zh-CN" altLang="en-US" dirty="0"/>
            <a:t>③ 强制重新插入与“启发式”优化</a:t>
          </a:r>
        </a:p>
      </dgm:t>
    </dgm:pt>
    <dgm:pt modelId="{699B85FA-D426-482C-AB94-22EBC42B6640}" type="parTrans" cxnId="{A50A4014-309C-4744-8B1A-A5E609478A3A}">
      <dgm:prSet/>
      <dgm:spPr/>
      <dgm:t>
        <a:bodyPr/>
        <a:lstStyle/>
        <a:p>
          <a:endParaRPr lang="zh-CN" altLang="en-US"/>
        </a:p>
      </dgm:t>
    </dgm:pt>
    <dgm:pt modelId="{DBFB403D-FD06-45E7-86E3-379FFADD6FE8}" type="sibTrans" cxnId="{A50A4014-309C-4744-8B1A-A5E609478A3A}">
      <dgm:prSet/>
      <dgm:spPr/>
      <dgm:t>
        <a:bodyPr/>
        <a:lstStyle/>
        <a:p>
          <a:endParaRPr lang="zh-CN" altLang="en-US"/>
        </a:p>
      </dgm:t>
    </dgm:pt>
    <dgm:pt modelId="{B57545A9-4C73-4619-A2DD-4B7587EFC1F7}">
      <dgm:prSet phldrT="[文本]"/>
      <dgm:spPr/>
      <dgm:t>
        <a:bodyPr/>
        <a:lstStyle/>
        <a:p>
          <a:r>
            <a:rPr lang="zh-CN" altLang="en-US" dirty="0"/>
            <a:t>②数据对象：矩形</a:t>
          </a:r>
        </a:p>
      </dgm:t>
    </dgm:pt>
    <dgm:pt modelId="{B9A96CF2-0078-4001-B2FB-FC8FA6F45CC2}" type="parTrans" cxnId="{65BBEA65-BAAD-4455-B72D-A9CDF87AC2BD}">
      <dgm:prSet/>
      <dgm:spPr/>
      <dgm:t>
        <a:bodyPr/>
        <a:lstStyle/>
        <a:p>
          <a:endParaRPr lang="zh-CN" altLang="en-US"/>
        </a:p>
      </dgm:t>
    </dgm:pt>
    <dgm:pt modelId="{2D23CE90-583F-4985-BA42-897C624F545B}" type="sibTrans" cxnId="{65BBEA65-BAAD-4455-B72D-A9CDF87AC2BD}">
      <dgm:prSet/>
      <dgm:spPr/>
      <dgm:t>
        <a:bodyPr/>
        <a:lstStyle/>
        <a:p>
          <a:endParaRPr lang="zh-CN" altLang="en-US"/>
        </a:p>
      </dgm:t>
    </dgm:pt>
    <dgm:pt modelId="{0817B014-8FB7-4185-AA8F-F75E054E72F1}" type="pres">
      <dgm:prSet presAssocID="{EA0D5656-57DF-4534-BA7B-0FF77DF79A25}" presName="Name0" presStyleCnt="0">
        <dgm:presLayoutVars>
          <dgm:chMax val="1"/>
          <dgm:chPref val="1"/>
          <dgm:dir/>
          <dgm:animOne val="branch"/>
          <dgm:animLvl val="lvl"/>
        </dgm:presLayoutVars>
      </dgm:prSet>
      <dgm:spPr/>
    </dgm:pt>
    <dgm:pt modelId="{B5CB7361-39D3-4862-BFF9-1F434ABEEFD3}" type="pres">
      <dgm:prSet presAssocID="{E0287CB4-A20D-4412-A43B-617F7424FFBD}" presName="singleCycle" presStyleCnt="0"/>
      <dgm:spPr/>
    </dgm:pt>
    <dgm:pt modelId="{BEE96C85-ADC6-4822-805C-8DE3F3C46B8F}" type="pres">
      <dgm:prSet presAssocID="{E0287CB4-A20D-4412-A43B-617F7424FFBD}" presName="singleCenter" presStyleLbl="node1" presStyleIdx="0" presStyleCnt="4" custLinFactNeighborX="-730" custLinFactNeighborY="-7576">
        <dgm:presLayoutVars>
          <dgm:chMax val="7"/>
          <dgm:chPref val="7"/>
        </dgm:presLayoutVars>
      </dgm:prSet>
      <dgm:spPr/>
    </dgm:pt>
    <dgm:pt modelId="{9BFDDA5B-7334-4D92-859C-F9FD3D6EFAC4}" type="pres">
      <dgm:prSet presAssocID="{352B4BFF-3C92-42DA-8E43-BD9AC7FAD9F0}" presName="Name56" presStyleLbl="parChTrans1D2" presStyleIdx="0" presStyleCnt="3"/>
      <dgm:spPr/>
    </dgm:pt>
    <dgm:pt modelId="{096DAC37-4E2B-414D-B509-489317ABC158}" type="pres">
      <dgm:prSet presAssocID="{C8B44039-8090-420A-9FF0-0BDBC3E7F4ED}" presName="text0" presStyleLbl="node1" presStyleIdx="1" presStyleCnt="4" custScaleX="223881" custScaleY="101572">
        <dgm:presLayoutVars>
          <dgm:bulletEnabled val="1"/>
        </dgm:presLayoutVars>
      </dgm:prSet>
      <dgm:spPr/>
    </dgm:pt>
    <dgm:pt modelId="{B4CC039C-DEC7-44A4-8D8F-9447B47502A3}" type="pres">
      <dgm:prSet presAssocID="{699B85FA-D426-482C-AB94-22EBC42B6640}" presName="Name56" presStyleLbl="parChTrans1D2" presStyleIdx="1" presStyleCnt="3"/>
      <dgm:spPr/>
    </dgm:pt>
    <dgm:pt modelId="{701A7DFE-B341-43E7-BA36-F3D541D89B3A}" type="pres">
      <dgm:prSet presAssocID="{783E6884-01EE-4146-91A6-A164F5531A2F}" presName="text0" presStyleLbl="node1" presStyleIdx="2" presStyleCnt="4" custScaleX="252540" custScaleY="103128">
        <dgm:presLayoutVars>
          <dgm:bulletEnabled val="1"/>
        </dgm:presLayoutVars>
      </dgm:prSet>
      <dgm:spPr/>
    </dgm:pt>
    <dgm:pt modelId="{3A72EDD2-9108-4871-88C0-A2EA29E5E210}" type="pres">
      <dgm:prSet presAssocID="{B9A96CF2-0078-4001-B2FB-FC8FA6F45CC2}" presName="Name56" presStyleLbl="parChTrans1D2" presStyleIdx="2" presStyleCnt="3"/>
      <dgm:spPr/>
    </dgm:pt>
    <dgm:pt modelId="{65BA0E05-C0BB-4B60-9AB8-F8E36EEFFD32}" type="pres">
      <dgm:prSet presAssocID="{B57545A9-4C73-4619-A2DD-4B7587EFC1F7}" presName="text0" presStyleLbl="node1" presStyleIdx="3" presStyleCnt="4" custScaleX="225200" custScaleY="108352">
        <dgm:presLayoutVars>
          <dgm:bulletEnabled val="1"/>
        </dgm:presLayoutVars>
      </dgm:prSet>
      <dgm:spPr/>
    </dgm:pt>
  </dgm:ptLst>
  <dgm:cxnLst>
    <dgm:cxn modelId="{67B7240D-9D1B-4F09-AF47-370D4F2902B3}" type="presOf" srcId="{C8B44039-8090-420A-9FF0-0BDBC3E7F4ED}" destId="{096DAC37-4E2B-414D-B509-489317ABC158}" srcOrd="0" destOrd="0" presId="urn:microsoft.com/office/officeart/2008/layout/RadialCluster"/>
    <dgm:cxn modelId="{A50A4014-309C-4744-8B1A-A5E609478A3A}" srcId="{E0287CB4-A20D-4412-A43B-617F7424FFBD}" destId="{783E6884-01EE-4146-91A6-A164F5531A2F}" srcOrd="1" destOrd="0" parTransId="{699B85FA-D426-482C-AB94-22EBC42B6640}" sibTransId="{DBFB403D-FD06-45E7-86E3-379FFADD6FE8}"/>
    <dgm:cxn modelId="{2EC6D91A-F053-4156-9BAD-190B53F0C2D4}" type="presOf" srcId="{E0287CB4-A20D-4412-A43B-617F7424FFBD}" destId="{BEE96C85-ADC6-4822-805C-8DE3F3C46B8F}" srcOrd="0" destOrd="0" presId="urn:microsoft.com/office/officeart/2008/layout/RadialCluster"/>
    <dgm:cxn modelId="{43BDF932-6113-4F43-873D-F23B5B3589BE}" type="presOf" srcId="{699B85FA-D426-482C-AB94-22EBC42B6640}" destId="{B4CC039C-DEC7-44A4-8D8F-9447B47502A3}" srcOrd="0" destOrd="0" presId="urn:microsoft.com/office/officeart/2008/layout/RadialCluster"/>
    <dgm:cxn modelId="{65BBEA65-BAAD-4455-B72D-A9CDF87AC2BD}" srcId="{E0287CB4-A20D-4412-A43B-617F7424FFBD}" destId="{B57545A9-4C73-4619-A2DD-4B7587EFC1F7}" srcOrd="2" destOrd="0" parTransId="{B9A96CF2-0078-4001-B2FB-FC8FA6F45CC2}" sibTransId="{2D23CE90-583F-4985-BA42-897C624F545B}"/>
    <dgm:cxn modelId="{7116DD7A-20FA-4557-AAD2-A6662D3A34B6}" type="presOf" srcId="{783E6884-01EE-4146-91A6-A164F5531A2F}" destId="{701A7DFE-B341-43E7-BA36-F3D541D89B3A}" srcOrd="0" destOrd="0" presId="urn:microsoft.com/office/officeart/2008/layout/RadialCluster"/>
    <dgm:cxn modelId="{B5B16099-C770-4E0A-B2B6-6ED4332D3508}" srcId="{E0287CB4-A20D-4412-A43B-617F7424FFBD}" destId="{C8B44039-8090-420A-9FF0-0BDBC3E7F4ED}" srcOrd="0" destOrd="0" parTransId="{352B4BFF-3C92-42DA-8E43-BD9AC7FAD9F0}" sibTransId="{E9BCD876-FEB7-49B1-B2B3-C20A125ED251}"/>
    <dgm:cxn modelId="{79E101AB-2022-4260-901D-8F3F0FC65D91}" type="presOf" srcId="{EA0D5656-57DF-4534-BA7B-0FF77DF79A25}" destId="{0817B014-8FB7-4185-AA8F-F75E054E72F1}" srcOrd="0" destOrd="0" presId="urn:microsoft.com/office/officeart/2008/layout/RadialCluster"/>
    <dgm:cxn modelId="{E5C61CB9-DF3E-4B6D-B4B1-844ED67D96E2}" type="presOf" srcId="{352B4BFF-3C92-42DA-8E43-BD9AC7FAD9F0}" destId="{9BFDDA5B-7334-4D92-859C-F9FD3D6EFAC4}" srcOrd="0" destOrd="0" presId="urn:microsoft.com/office/officeart/2008/layout/RadialCluster"/>
    <dgm:cxn modelId="{EBEE69BA-D108-4C4A-BDE5-E2829C388105}" type="presOf" srcId="{B9A96CF2-0078-4001-B2FB-FC8FA6F45CC2}" destId="{3A72EDD2-9108-4871-88C0-A2EA29E5E210}" srcOrd="0" destOrd="0" presId="urn:microsoft.com/office/officeart/2008/layout/RadialCluster"/>
    <dgm:cxn modelId="{CAA21ACD-D0D0-4E16-8DB1-8BCA9FC474B4}" type="presOf" srcId="{B57545A9-4C73-4619-A2DD-4B7587EFC1F7}" destId="{65BA0E05-C0BB-4B60-9AB8-F8E36EEFFD32}" srcOrd="0" destOrd="0" presId="urn:microsoft.com/office/officeart/2008/layout/RadialCluster"/>
    <dgm:cxn modelId="{661F08F8-CDD2-4CE2-8E66-60098D15F69F}" srcId="{EA0D5656-57DF-4534-BA7B-0FF77DF79A25}" destId="{E0287CB4-A20D-4412-A43B-617F7424FFBD}" srcOrd="0" destOrd="0" parTransId="{9AA39D09-8C27-4749-9D39-E16C90A6C146}" sibTransId="{712C8837-A8B2-45C0-A326-882B6F2250A6}"/>
    <dgm:cxn modelId="{E3B45228-F276-4D0E-A874-51D90D3B4015}" type="presParOf" srcId="{0817B014-8FB7-4185-AA8F-F75E054E72F1}" destId="{B5CB7361-39D3-4862-BFF9-1F434ABEEFD3}" srcOrd="0" destOrd="0" presId="urn:microsoft.com/office/officeart/2008/layout/RadialCluster"/>
    <dgm:cxn modelId="{08DCBA1F-7D37-4B91-8FC1-66696BD823D2}" type="presParOf" srcId="{B5CB7361-39D3-4862-BFF9-1F434ABEEFD3}" destId="{BEE96C85-ADC6-4822-805C-8DE3F3C46B8F}" srcOrd="0" destOrd="0" presId="urn:microsoft.com/office/officeart/2008/layout/RadialCluster"/>
    <dgm:cxn modelId="{671D5069-27DC-49E3-BC82-61DC67A374E2}" type="presParOf" srcId="{B5CB7361-39D3-4862-BFF9-1F434ABEEFD3}" destId="{9BFDDA5B-7334-4D92-859C-F9FD3D6EFAC4}" srcOrd="1" destOrd="0" presId="urn:microsoft.com/office/officeart/2008/layout/RadialCluster"/>
    <dgm:cxn modelId="{703137D4-7D83-4C03-9A8A-8268E70059A0}" type="presParOf" srcId="{B5CB7361-39D3-4862-BFF9-1F434ABEEFD3}" destId="{096DAC37-4E2B-414D-B509-489317ABC158}" srcOrd="2" destOrd="0" presId="urn:microsoft.com/office/officeart/2008/layout/RadialCluster"/>
    <dgm:cxn modelId="{7DBB52E5-40E6-4D3B-ADA9-7974DAF5F388}" type="presParOf" srcId="{B5CB7361-39D3-4862-BFF9-1F434ABEEFD3}" destId="{B4CC039C-DEC7-44A4-8D8F-9447B47502A3}" srcOrd="3" destOrd="0" presId="urn:microsoft.com/office/officeart/2008/layout/RadialCluster"/>
    <dgm:cxn modelId="{CBEE515B-C503-4F2B-ACBC-A8B294817790}" type="presParOf" srcId="{B5CB7361-39D3-4862-BFF9-1F434ABEEFD3}" destId="{701A7DFE-B341-43E7-BA36-F3D541D89B3A}" srcOrd="4" destOrd="0" presId="urn:microsoft.com/office/officeart/2008/layout/RadialCluster"/>
    <dgm:cxn modelId="{9AC52D33-553C-466A-875E-6B24AD3C2283}" type="presParOf" srcId="{B5CB7361-39D3-4862-BFF9-1F434ABEEFD3}" destId="{3A72EDD2-9108-4871-88C0-A2EA29E5E210}" srcOrd="5" destOrd="0" presId="urn:microsoft.com/office/officeart/2008/layout/RadialCluster"/>
    <dgm:cxn modelId="{FA2220BC-19FD-478E-AAF8-1A4F3A7465D7}" type="presParOf" srcId="{B5CB7361-39D3-4862-BFF9-1F434ABEEFD3}" destId="{65BA0E05-C0BB-4B60-9AB8-F8E36EEFFD32}"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96C85-ADC6-4822-805C-8DE3F3C46B8F}">
      <dsp:nvSpPr>
        <dsp:cNvPr id="0" name=""/>
        <dsp:cNvSpPr/>
      </dsp:nvSpPr>
      <dsp:spPr>
        <a:xfrm>
          <a:off x="2419246" y="1606803"/>
          <a:ext cx="1229739" cy="1229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R</a:t>
          </a:r>
          <a:r>
            <a:rPr lang="zh-CN" altLang="en-US" sz="3600" kern="1200" dirty="0"/>
            <a:t>树</a:t>
          </a:r>
        </a:p>
      </dsp:txBody>
      <dsp:txXfrm>
        <a:off x="2479277" y="1666834"/>
        <a:ext cx="1109677" cy="1109677"/>
      </dsp:txXfrm>
    </dsp:sp>
    <dsp:sp modelId="{9BFDDA5B-7334-4D92-859C-F9FD3D6EFAC4}">
      <dsp:nvSpPr>
        <dsp:cNvPr id="0" name=""/>
        <dsp:cNvSpPr/>
      </dsp:nvSpPr>
      <dsp:spPr>
        <a:xfrm rot="16259148">
          <a:off x="2764633" y="1321879"/>
          <a:ext cx="569930" cy="0"/>
        </a:xfrm>
        <a:custGeom>
          <a:avLst/>
          <a:gdLst/>
          <a:ahLst/>
          <a:cxnLst/>
          <a:rect l="0" t="0" r="0" b="0"/>
          <a:pathLst>
            <a:path>
              <a:moveTo>
                <a:pt x="0" y="0"/>
              </a:moveTo>
              <a:lnTo>
                <a:pt x="56993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6DAC37-4E2B-414D-B509-489317ABC158}">
      <dsp:nvSpPr>
        <dsp:cNvPr id="0" name=""/>
        <dsp:cNvSpPr/>
      </dsp:nvSpPr>
      <dsp:spPr>
        <a:xfrm>
          <a:off x="2139395" y="200078"/>
          <a:ext cx="1844612" cy="836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① 实际数存放在叶节点，中间结点为空间索引</a:t>
          </a:r>
        </a:p>
      </dsp:txBody>
      <dsp:txXfrm>
        <a:off x="2180248" y="240931"/>
        <a:ext cx="1762906" cy="755171"/>
      </dsp:txXfrm>
    </dsp:sp>
    <dsp:sp modelId="{B4CC039C-DEC7-44A4-8D8F-9447B47502A3}">
      <dsp:nvSpPr>
        <dsp:cNvPr id="0" name=""/>
        <dsp:cNvSpPr/>
      </dsp:nvSpPr>
      <dsp:spPr>
        <a:xfrm rot="2189726">
          <a:off x="3591079" y="2852205"/>
          <a:ext cx="590588" cy="0"/>
        </a:xfrm>
        <a:custGeom>
          <a:avLst/>
          <a:gdLst/>
          <a:ahLst/>
          <a:cxnLst/>
          <a:rect l="0" t="0" r="0" b="0"/>
          <a:pathLst>
            <a:path>
              <a:moveTo>
                <a:pt x="0" y="0"/>
              </a:moveTo>
              <a:lnTo>
                <a:pt x="59058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1A7DFE-B341-43E7-BA36-F3D541D89B3A}">
      <dsp:nvSpPr>
        <dsp:cNvPr id="0" name=""/>
        <dsp:cNvSpPr/>
      </dsp:nvSpPr>
      <dsp:spPr>
        <a:xfrm>
          <a:off x="3657637" y="3027834"/>
          <a:ext cx="2080741" cy="8496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③ 强制重新插入与“启发式”优化</a:t>
          </a:r>
        </a:p>
      </dsp:txBody>
      <dsp:txXfrm>
        <a:off x="3699116" y="3069313"/>
        <a:ext cx="1997783" cy="766739"/>
      </dsp:txXfrm>
    </dsp:sp>
    <dsp:sp modelId="{3A72EDD2-9108-4871-88C0-A2EA29E5E210}">
      <dsp:nvSpPr>
        <dsp:cNvPr id="0" name=""/>
        <dsp:cNvSpPr/>
      </dsp:nvSpPr>
      <dsp:spPr>
        <a:xfrm rot="8554583">
          <a:off x="1955524" y="2849245"/>
          <a:ext cx="516922" cy="0"/>
        </a:xfrm>
        <a:custGeom>
          <a:avLst/>
          <a:gdLst/>
          <a:ahLst/>
          <a:cxnLst/>
          <a:rect l="0" t="0" r="0" b="0"/>
          <a:pathLst>
            <a:path>
              <a:moveTo>
                <a:pt x="0" y="0"/>
              </a:moveTo>
              <a:lnTo>
                <a:pt x="5169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A0E05-C0BB-4B60-9AB8-F8E36EEFFD32}">
      <dsp:nvSpPr>
        <dsp:cNvPr id="0" name=""/>
        <dsp:cNvSpPr/>
      </dsp:nvSpPr>
      <dsp:spPr>
        <a:xfrm>
          <a:off x="497655" y="3006313"/>
          <a:ext cx="1855480" cy="892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②数据对象：矩形</a:t>
          </a:r>
        </a:p>
      </dsp:txBody>
      <dsp:txXfrm>
        <a:off x="541235" y="3049893"/>
        <a:ext cx="1768320" cy="80557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2020/6/12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2020/6/12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13BF1-1F79-4000-807B-6827F352B93F}" type="datetimeFigureOut">
              <a:rPr lang="zh-CN" altLang="en-US" smtClean="0"/>
              <a:pPr/>
              <a:t>2020/6/12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8369B-F710-4CE9-A0B8-9F511945CEE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hyperlink" Target="https://www.slideserve.com/sierra-buckn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10158" y="1118058"/>
            <a:ext cx="4390181" cy="4454171"/>
            <a:chOff x="1295511" y="1384930"/>
            <a:chExt cx="4015043" cy="4073566"/>
          </a:xfrm>
        </p:grpSpPr>
        <p:sp>
          <p:nvSpPr>
            <p:cNvPr id="5" name="椭圆 4"/>
            <p:cNvSpPr/>
            <p:nvPr/>
          </p:nvSpPr>
          <p:spPr>
            <a:xfrm>
              <a:off x="2970313" y="26461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0438" y="30273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72764" y="314906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0697" y="29843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59614" y="308463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53075" y="33656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20748" y="35934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68319" y="34795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426571" y="368256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76353" y="3796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3336" y="39457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41008" y="36610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044025" y="34365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477941" y="36581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64130" y="38662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80868" y="40279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628047" y="3501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99630" y="329801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367302" y="28919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46212"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456457"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44025"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07671" y="28830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841007" y="28704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440872"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6122" y="241827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65677" y="191505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47983"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1207" y="16738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434430" y="15819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635460" y="17252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439135" y="19580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35460" y="22326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91392" y="14278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080592" y="16523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304023" y="167257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390462" y="189229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64357" y="13849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458047" y="16953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34169" y="2015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246912" y="230763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970313" y="22646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684998" y="26849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320814" y="26608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169748" y="312758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371905" y="33230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592314" y="28960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364356" y="27064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81815"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914142" y="237248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62135" y="16725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912407" y="179319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612348"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23193" y="18884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480227" y="24859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37036" y="2824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477093" y="291215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086054" y="301869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267588" y="319629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199916" y="36595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156949" y="381665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477093" y="35719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922569" y="41858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96899" y="40488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99916" y="396832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35466" y="43649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658537" y="437744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964440" y="461645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23407" y="50827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320175" y="48082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226860" y="43649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0059" y="4150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182950" y="411398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117159" y="45161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738565" y="470230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621597" y="45933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345302" y="43620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526467" y="503800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943458" y="54155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405087" y="521431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699264" y="511332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383603" y="47236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631021" y="476492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269724" y="447314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2673988" y="42454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707097" y="42669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086359" y="449463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987159" y="49335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698762" y="45949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167854" y="45792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923539" y="438077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652504" y="38634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383994" y="37951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686856" y="431904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740151" y="37231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4117159" y="351518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83050" y="31076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4898116"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4701504" y="290185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828018" y="278961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49501" y="386769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748330" y="472466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248049" y="371071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19473" y="3084423"/>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816302" y="3107564"/>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56361" y="413675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391652" y="39500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255652" y="407092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3126685" y="49335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2194973" y="503375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4679924" y="47221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919598" y="372105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4008635" y="304880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805102" y="325845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527672" y="3098450"/>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298596" y="288027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5124549" y="264188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051697" y="162495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764925" y="1853109"/>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105106" y="14708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600017" y="14197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684902" y="239396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2446739" y="257978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190950" y="391075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387629" y="44204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1520907" y="444960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95511" y="376608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2444776" y="317014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2129325" y="250966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171430" y="22689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2771026" y="2075639"/>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436318" y="23683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3483404" y="25816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3892563" y="214758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970325" y="1955418"/>
              <a:ext cx="81373" cy="81372"/>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4430007" y="217112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382922" y="237248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5003133" y="3107660"/>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4876671" y="349223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4718720" y="33379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204433" y="322916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3641613" y="3446335"/>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052964" y="397076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3802265" y="41887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020323" y="5079791"/>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834454" y="4904516"/>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3023576" y="510755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691717" y="4036199"/>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585123" y="406413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300970" y="396685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772213" y="3032167"/>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1484061" y="3345355"/>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40526" y="25258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3846665" y="254877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5101600" y="28097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p:cNvCxnSpPr>
              <a:stCxn id="73" idx="7"/>
              <a:endCxn id="115" idx="4"/>
            </p:cNvCxnSpPr>
            <p:nvPr/>
          </p:nvCxnSpPr>
          <p:spPr>
            <a:xfrm flipV="1">
              <a:off x="4560081" y="4808286"/>
              <a:ext cx="162905" cy="28073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endCxn id="74" idx="1"/>
            </p:cNvCxnSpPr>
            <p:nvPr/>
          </p:nvCxnSpPr>
          <p:spPr>
            <a:xfrm>
              <a:off x="4248342" y="4407877"/>
              <a:ext cx="78125" cy="40670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75" idx="5"/>
              <a:endCxn id="115" idx="1"/>
            </p:cNvCxnSpPr>
            <p:nvPr/>
          </p:nvCxnSpPr>
          <p:spPr>
            <a:xfrm>
              <a:off x="4263534" y="4401584"/>
              <a:ext cx="429003" cy="33319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75" idx="7"/>
              <a:endCxn id="76" idx="2"/>
            </p:cNvCxnSpPr>
            <p:nvPr/>
          </p:nvCxnSpPr>
          <p:spPr>
            <a:xfrm flipV="1">
              <a:off x="4263534" y="4172186"/>
              <a:ext cx="256525" cy="199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71" idx="6"/>
              <a:endCxn id="70" idx="6"/>
            </p:cNvCxnSpPr>
            <p:nvPr/>
          </p:nvCxnSpPr>
          <p:spPr>
            <a:xfrm flipV="1">
              <a:off x="4701504" y="4386394"/>
              <a:ext cx="476928" cy="125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69" idx="4"/>
              <a:endCxn id="70" idx="7"/>
            </p:cNvCxnSpPr>
            <p:nvPr/>
          </p:nvCxnSpPr>
          <p:spPr>
            <a:xfrm flipH="1">
              <a:off x="5172140" y="4011287"/>
              <a:ext cx="49259" cy="3599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16" idx="4"/>
              <a:endCxn id="67" idx="0"/>
            </p:cNvCxnSpPr>
            <p:nvPr/>
          </p:nvCxnSpPr>
          <p:spPr>
            <a:xfrm flipH="1">
              <a:off x="4944053" y="3807179"/>
              <a:ext cx="18608" cy="3786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16" idx="2"/>
            </p:cNvCxnSpPr>
            <p:nvPr/>
          </p:nvCxnSpPr>
          <p:spPr>
            <a:xfrm>
              <a:off x="4520059" y="3593409"/>
              <a:ext cx="399540" cy="17070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16" idx="6"/>
              <a:endCxn id="64" idx="2"/>
            </p:cNvCxnSpPr>
            <p:nvPr/>
          </p:nvCxnSpPr>
          <p:spPr>
            <a:xfrm flipV="1">
              <a:off x="5005722" y="3681021"/>
              <a:ext cx="194193" cy="8309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16" idx="7"/>
              <a:endCxn id="63" idx="3"/>
            </p:cNvCxnSpPr>
            <p:nvPr/>
          </p:nvCxnSpPr>
          <p:spPr>
            <a:xfrm flipV="1">
              <a:off x="4993110" y="3232964"/>
              <a:ext cx="280770" cy="500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03" idx="4"/>
            </p:cNvCxnSpPr>
            <p:nvPr/>
          </p:nvCxnSpPr>
          <p:spPr>
            <a:xfrm>
              <a:off x="4722987" y="2944823"/>
              <a:ext cx="175129" cy="2843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03" idx="7"/>
              <a:endCxn id="121" idx="3"/>
            </p:cNvCxnSpPr>
            <p:nvPr/>
          </p:nvCxnSpPr>
          <p:spPr>
            <a:xfrm flipV="1">
              <a:off x="4738178" y="2715396"/>
              <a:ext cx="398984" cy="1927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22" idx="4"/>
            </p:cNvCxnSpPr>
            <p:nvPr/>
          </p:nvCxnSpPr>
          <p:spPr>
            <a:xfrm>
              <a:off x="4094759" y="1711076"/>
              <a:ext cx="175067" cy="992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4255630" y="26822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4" name="直接连接符 173"/>
            <p:cNvCxnSpPr>
              <a:stCxn id="173" idx="7"/>
              <a:endCxn id="59" idx="3"/>
            </p:cNvCxnSpPr>
            <p:nvPr/>
          </p:nvCxnSpPr>
          <p:spPr>
            <a:xfrm flipV="1">
              <a:off x="4292304" y="2522621"/>
              <a:ext cx="194215" cy="165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22" idx="5"/>
              <a:endCxn id="57" idx="1"/>
            </p:cNvCxnSpPr>
            <p:nvPr/>
          </p:nvCxnSpPr>
          <p:spPr>
            <a:xfrm>
              <a:off x="4125209" y="1698463"/>
              <a:ext cx="493431" cy="38758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3" idx="4"/>
              <a:endCxn id="51" idx="7"/>
            </p:cNvCxnSpPr>
            <p:nvPr/>
          </p:nvCxnSpPr>
          <p:spPr>
            <a:xfrm flipH="1">
              <a:off x="3628988" y="1939233"/>
              <a:ext cx="178999" cy="96308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52" idx="5"/>
              <a:endCxn id="51" idx="2"/>
            </p:cNvCxnSpPr>
            <p:nvPr/>
          </p:nvCxnSpPr>
          <p:spPr>
            <a:xfrm>
              <a:off x="3401030" y="2743104"/>
              <a:ext cx="191284" cy="1744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45" idx="7"/>
            </p:cNvCxnSpPr>
            <p:nvPr/>
          </p:nvCxnSpPr>
          <p:spPr>
            <a:xfrm flipV="1">
              <a:off x="3283586" y="1909944"/>
              <a:ext cx="497945" cy="4039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41" idx="6"/>
              <a:endCxn id="123" idx="1"/>
            </p:cNvCxnSpPr>
            <p:nvPr/>
          </p:nvCxnSpPr>
          <p:spPr>
            <a:xfrm flipV="1">
              <a:off x="3433429" y="1865722"/>
              <a:ext cx="344109" cy="4805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43" idx="7"/>
              <a:endCxn id="125" idx="3"/>
            </p:cNvCxnSpPr>
            <p:nvPr/>
          </p:nvCxnSpPr>
          <p:spPr>
            <a:xfrm flipV="1">
              <a:off x="3494722" y="1493286"/>
              <a:ext cx="117909" cy="2083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42" idx="6"/>
              <a:endCxn id="125" idx="1"/>
            </p:cNvCxnSpPr>
            <p:nvPr/>
          </p:nvCxnSpPr>
          <p:spPr>
            <a:xfrm>
              <a:off x="3407323" y="1406414"/>
              <a:ext cx="205307" cy="2597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38" idx="3"/>
              <a:endCxn id="35" idx="7"/>
            </p:cNvCxnSpPr>
            <p:nvPr/>
          </p:nvCxnSpPr>
          <p:spPr>
            <a:xfrm flipH="1">
              <a:off x="2672134" y="1464570"/>
              <a:ext cx="125549" cy="2669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34" idx="5"/>
              <a:endCxn id="35" idx="1"/>
            </p:cNvCxnSpPr>
            <p:nvPr/>
          </p:nvCxnSpPr>
          <p:spPr>
            <a:xfrm>
              <a:off x="2471104" y="1618660"/>
              <a:ext cx="170648" cy="11284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39" idx="3"/>
            </p:cNvCxnSpPr>
            <p:nvPr/>
          </p:nvCxnSpPr>
          <p:spPr>
            <a:xfrm flipV="1">
              <a:off x="2678426" y="1689070"/>
              <a:ext cx="408457" cy="492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31" idx="6"/>
              <a:endCxn id="35" idx="2"/>
            </p:cNvCxnSpPr>
            <p:nvPr/>
          </p:nvCxnSpPr>
          <p:spPr>
            <a:xfrm flipV="1">
              <a:off x="2008643" y="1746693"/>
              <a:ext cx="626817" cy="18984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31" idx="7"/>
              <a:endCxn id="33" idx="2"/>
            </p:cNvCxnSpPr>
            <p:nvPr/>
          </p:nvCxnSpPr>
          <p:spPr>
            <a:xfrm flipV="1">
              <a:off x="2002351" y="1695363"/>
              <a:ext cx="288856" cy="22598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35" idx="4"/>
              <a:endCxn id="36" idx="7"/>
            </p:cNvCxnSpPr>
            <p:nvPr/>
          </p:nvCxnSpPr>
          <p:spPr>
            <a:xfrm flipH="1">
              <a:off x="2475810" y="1768176"/>
              <a:ext cx="181134" cy="1961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37" idx="0"/>
            </p:cNvCxnSpPr>
            <p:nvPr/>
          </p:nvCxnSpPr>
          <p:spPr>
            <a:xfrm>
              <a:off x="2656944" y="1768176"/>
              <a:ext cx="0" cy="46450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44" idx="4"/>
              <a:endCxn id="45" idx="0"/>
            </p:cNvCxnSpPr>
            <p:nvPr/>
          </p:nvCxnSpPr>
          <p:spPr>
            <a:xfrm>
              <a:off x="3255653" y="2058274"/>
              <a:ext cx="12743" cy="2493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2328031" y="2437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a:stCxn id="190" idx="7"/>
              <a:endCxn id="37" idx="3"/>
            </p:cNvCxnSpPr>
            <p:nvPr/>
          </p:nvCxnSpPr>
          <p:spPr>
            <a:xfrm flipV="1">
              <a:off x="2364705" y="2269353"/>
              <a:ext cx="277047" cy="173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45" idx="2"/>
            </p:cNvCxnSpPr>
            <p:nvPr/>
          </p:nvCxnSpPr>
          <p:spPr>
            <a:xfrm>
              <a:off x="3013279" y="2286152"/>
              <a:ext cx="233632" cy="42967"/>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45" idx="4"/>
              <a:endCxn id="49" idx="0"/>
            </p:cNvCxnSpPr>
            <p:nvPr/>
          </p:nvCxnSpPr>
          <p:spPr>
            <a:xfrm flipH="1">
              <a:off x="3191231" y="2350602"/>
              <a:ext cx="77164" cy="7769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47" idx="5"/>
              <a:endCxn id="49" idx="1"/>
            </p:cNvCxnSpPr>
            <p:nvPr/>
          </p:nvCxnSpPr>
          <p:spPr>
            <a:xfrm>
              <a:off x="2721672" y="2721622"/>
              <a:ext cx="454367" cy="41225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8" idx="4"/>
              <a:endCxn id="109" idx="0"/>
            </p:cNvCxnSpPr>
            <p:nvPr/>
          </p:nvCxnSpPr>
          <p:spPr>
            <a:xfrm flipH="1">
              <a:off x="1859364" y="2913462"/>
              <a:ext cx="3127" cy="19410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9" idx="5"/>
              <a:endCxn id="109" idx="1"/>
            </p:cNvCxnSpPr>
            <p:nvPr/>
          </p:nvCxnSpPr>
          <p:spPr>
            <a:xfrm>
              <a:off x="1477546" y="2705784"/>
              <a:ext cx="351369" cy="41439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5" idx="5"/>
              <a:endCxn id="24" idx="2"/>
            </p:cNvCxnSpPr>
            <p:nvPr/>
          </p:nvCxnSpPr>
          <p:spPr>
            <a:xfrm>
              <a:off x="1493132" y="3021941"/>
              <a:ext cx="153080" cy="23164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4" idx="6"/>
              <a:endCxn id="109" idx="2"/>
            </p:cNvCxnSpPr>
            <p:nvPr/>
          </p:nvCxnSpPr>
          <p:spPr>
            <a:xfrm flipV="1">
              <a:off x="1689178" y="3150626"/>
              <a:ext cx="127124" cy="1029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1" idx="7"/>
              <a:endCxn id="109" idx="3"/>
            </p:cNvCxnSpPr>
            <p:nvPr/>
          </p:nvCxnSpPr>
          <p:spPr>
            <a:xfrm flipV="1">
              <a:off x="1664721" y="3181076"/>
              <a:ext cx="164194" cy="3262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09" idx="4"/>
              <a:endCxn id="14" idx="0"/>
            </p:cNvCxnSpPr>
            <p:nvPr/>
          </p:nvCxnSpPr>
          <p:spPr>
            <a:xfrm>
              <a:off x="1859364" y="3193688"/>
              <a:ext cx="138472" cy="603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endCxn id="27" idx="2"/>
            </p:cNvCxnSpPr>
            <p:nvPr/>
          </p:nvCxnSpPr>
          <p:spPr>
            <a:xfrm>
              <a:off x="1883974" y="2891980"/>
              <a:ext cx="423697" cy="1256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30" idx="5"/>
              <a:endCxn id="27" idx="1"/>
            </p:cNvCxnSpPr>
            <p:nvPr/>
          </p:nvCxnSpPr>
          <p:spPr>
            <a:xfrm>
              <a:off x="1962796" y="2454948"/>
              <a:ext cx="351167" cy="434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31" idx="4"/>
            </p:cNvCxnSpPr>
            <p:nvPr/>
          </p:nvCxnSpPr>
          <p:spPr>
            <a:xfrm flipH="1">
              <a:off x="1947605" y="1958017"/>
              <a:ext cx="39556" cy="45743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31" idx="5"/>
              <a:endCxn id="32" idx="1"/>
            </p:cNvCxnSpPr>
            <p:nvPr/>
          </p:nvCxnSpPr>
          <p:spPr>
            <a:xfrm>
              <a:off x="2002351" y="1951726"/>
              <a:ext cx="151924" cy="1343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09" idx="5"/>
              <a:endCxn id="10" idx="2"/>
            </p:cNvCxnSpPr>
            <p:nvPr/>
          </p:nvCxnSpPr>
          <p:spPr>
            <a:xfrm>
              <a:off x="1889813" y="3181076"/>
              <a:ext cx="763262" cy="20609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09" idx="5"/>
              <a:endCxn id="17" idx="0"/>
            </p:cNvCxnSpPr>
            <p:nvPr/>
          </p:nvCxnSpPr>
          <p:spPr>
            <a:xfrm>
              <a:off x="1889813" y="3181076"/>
              <a:ext cx="175695" cy="2555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2" idx="4"/>
              <a:endCxn id="110" idx="1"/>
            </p:cNvCxnSpPr>
            <p:nvPr/>
          </p:nvCxnSpPr>
          <p:spPr>
            <a:xfrm>
              <a:off x="1321114" y="3340980"/>
              <a:ext cx="147861" cy="80839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8" idx="4"/>
              <a:endCxn id="110" idx="0"/>
            </p:cNvCxnSpPr>
            <p:nvPr/>
          </p:nvCxnSpPr>
          <p:spPr>
            <a:xfrm flipH="1">
              <a:off x="1499423" y="3701104"/>
              <a:ext cx="1" cy="4356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 idx="3"/>
              <a:endCxn id="110" idx="7"/>
            </p:cNvCxnSpPr>
            <p:nvPr/>
          </p:nvCxnSpPr>
          <p:spPr>
            <a:xfrm flipH="1">
              <a:off x="1529873" y="3902946"/>
              <a:ext cx="140549" cy="2464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10" idx="6"/>
              <a:endCxn id="20" idx="3"/>
            </p:cNvCxnSpPr>
            <p:nvPr/>
          </p:nvCxnSpPr>
          <p:spPr>
            <a:xfrm flipV="1">
              <a:off x="1542485" y="4064634"/>
              <a:ext cx="444674" cy="1151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10" idx="5"/>
              <a:endCxn id="90" idx="2"/>
            </p:cNvCxnSpPr>
            <p:nvPr/>
          </p:nvCxnSpPr>
          <p:spPr>
            <a:xfrm>
              <a:off x="1529873" y="4210268"/>
              <a:ext cx="177224" cy="781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91" idx="4"/>
              <a:endCxn id="114" idx="0"/>
            </p:cNvCxnSpPr>
            <p:nvPr/>
          </p:nvCxnSpPr>
          <p:spPr>
            <a:xfrm>
              <a:off x="2107842" y="4537597"/>
              <a:ext cx="130193" cy="4961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88" idx="5"/>
              <a:endCxn id="86" idx="0"/>
            </p:cNvCxnSpPr>
            <p:nvPr/>
          </p:nvCxnSpPr>
          <p:spPr>
            <a:xfrm>
              <a:off x="2306398" y="4509822"/>
              <a:ext cx="98689" cy="21383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86" idx="7"/>
              <a:endCxn id="89" idx="3"/>
            </p:cNvCxnSpPr>
            <p:nvPr/>
          </p:nvCxnSpPr>
          <p:spPr>
            <a:xfrm flipV="1">
              <a:off x="2420278" y="4282099"/>
              <a:ext cx="260002" cy="44785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86" idx="6"/>
              <a:endCxn id="87" idx="2"/>
            </p:cNvCxnSpPr>
            <p:nvPr/>
          </p:nvCxnSpPr>
          <p:spPr>
            <a:xfrm>
              <a:off x="2426570" y="4745144"/>
              <a:ext cx="204452" cy="4126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84" idx="0"/>
            </p:cNvCxnSpPr>
            <p:nvPr/>
          </p:nvCxnSpPr>
          <p:spPr>
            <a:xfrm>
              <a:off x="2411171" y="4767730"/>
              <a:ext cx="15399" cy="44658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86" idx="5"/>
              <a:endCxn id="85" idx="1"/>
            </p:cNvCxnSpPr>
            <p:nvPr/>
          </p:nvCxnSpPr>
          <p:spPr>
            <a:xfrm>
              <a:off x="2420278" y="4760335"/>
              <a:ext cx="285278" cy="35928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84" idx="6"/>
              <a:endCxn id="83" idx="2"/>
            </p:cNvCxnSpPr>
            <p:nvPr/>
          </p:nvCxnSpPr>
          <p:spPr>
            <a:xfrm>
              <a:off x="2448053" y="5235803"/>
              <a:ext cx="495405" cy="20121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93" idx="6"/>
              <a:endCxn id="94" idx="2"/>
            </p:cNvCxnSpPr>
            <p:nvPr/>
          </p:nvCxnSpPr>
          <p:spPr>
            <a:xfrm flipV="1">
              <a:off x="2741728" y="4600777"/>
              <a:ext cx="426125" cy="1567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81" idx="5"/>
              <a:endCxn id="80" idx="1"/>
            </p:cNvCxnSpPr>
            <p:nvPr/>
          </p:nvCxnSpPr>
          <p:spPr>
            <a:xfrm>
              <a:off x="3381976" y="4398686"/>
              <a:ext cx="245912" cy="2009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3" idx="7"/>
              <a:endCxn id="80" idx="3"/>
            </p:cNvCxnSpPr>
            <p:nvPr/>
          </p:nvCxnSpPr>
          <p:spPr>
            <a:xfrm flipV="1">
              <a:off x="3200197" y="4630030"/>
              <a:ext cx="427692" cy="3161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80" idx="4"/>
              <a:endCxn id="82" idx="0"/>
            </p:cNvCxnSpPr>
            <p:nvPr/>
          </p:nvCxnSpPr>
          <p:spPr>
            <a:xfrm flipH="1">
              <a:off x="3547950" y="4636321"/>
              <a:ext cx="95130" cy="4016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2884189" y="39352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p:cNvCxnSpPr>
              <a:stCxn id="96" idx="6"/>
              <a:endCxn id="223" idx="2"/>
            </p:cNvCxnSpPr>
            <p:nvPr/>
          </p:nvCxnSpPr>
          <p:spPr>
            <a:xfrm>
              <a:off x="2695470" y="3884954"/>
              <a:ext cx="188719" cy="93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23" idx="4"/>
              <a:endCxn id="95" idx="0"/>
            </p:cNvCxnSpPr>
            <p:nvPr/>
          </p:nvCxnSpPr>
          <p:spPr>
            <a:xfrm>
              <a:off x="2927251" y="4021420"/>
              <a:ext cx="17771" cy="35935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23" idx="6"/>
              <a:endCxn id="97" idx="2"/>
            </p:cNvCxnSpPr>
            <p:nvPr/>
          </p:nvCxnSpPr>
          <p:spPr>
            <a:xfrm flipV="1">
              <a:off x="2970313" y="3816652"/>
              <a:ext cx="413681" cy="16170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2" idx="5"/>
              <a:endCxn id="223" idx="1"/>
            </p:cNvCxnSpPr>
            <p:nvPr/>
          </p:nvCxnSpPr>
          <p:spPr>
            <a:xfrm>
              <a:off x="2504993" y="3516221"/>
              <a:ext cx="391809" cy="43168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50" idx="6"/>
              <a:endCxn id="118" idx="2"/>
            </p:cNvCxnSpPr>
            <p:nvPr/>
          </p:nvCxnSpPr>
          <p:spPr>
            <a:xfrm flipV="1">
              <a:off x="3414872" y="3301513"/>
              <a:ext cx="390230" cy="4306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18" idx="4"/>
              <a:endCxn id="99" idx="7"/>
            </p:cNvCxnSpPr>
            <p:nvPr/>
          </p:nvCxnSpPr>
          <p:spPr>
            <a:xfrm flipH="1">
              <a:off x="3776825" y="3344575"/>
              <a:ext cx="71338" cy="3848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17" idx="4"/>
              <a:endCxn id="100" idx="0"/>
            </p:cNvCxnSpPr>
            <p:nvPr/>
          </p:nvCxnSpPr>
          <p:spPr>
            <a:xfrm>
              <a:off x="4051697" y="3134931"/>
              <a:ext cx="86945" cy="3802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17" idx="6"/>
              <a:endCxn id="101" idx="3"/>
            </p:cNvCxnSpPr>
            <p:nvPr/>
          </p:nvCxnSpPr>
          <p:spPr>
            <a:xfrm>
              <a:off x="4094759" y="3091869"/>
              <a:ext cx="394582" cy="5246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32" name="Freeform 34"/>
            <p:cNvSpPr>
              <a:spLocks noEditPoints="1"/>
            </p:cNvSpPr>
            <p:nvPr/>
          </p:nvSpPr>
          <p:spPr bwMode="auto">
            <a:xfrm>
              <a:off x="3867786" y="4631608"/>
              <a:ext cx="268544" cy="270037"/>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3" name="Freeform 66"/>
            <p:cNvSpPr>
              <a:spLocks noEditPoints="1"/>
            </p:cNvSpPr>
            <p:nvPr/>
          </p:nvSpPr>
          <p:spPr bwMode="auto">
            <a:xfrm>
              <a:off x="2944495" y="3315893"/>
              <a:ext cx="270037" cy="23721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4" name="Freeform 26"/>
            <p:cNvSpPr>
              <a:spLocks noEditPoints="1"/>
            </p:cNvSpPr>
            <p:nvPr/>
          </p:nvSpPr>
          <p:spPr bwMode="auto">
            <a:xfrm>
              <a:off x="4265281" y="3733419"/>
              <a:ext cx="241690" cy="268544"/>
            </a:xfrm>
            <a:custGeom>
              <a:avLst/>
              <a:gdLst>
                <a:gd name="T0" fmla="*/ 147 w 179"/>
                <a:gd name="T1" fmla="*/ 117 h 199"/>
                <a:gd name="T2" fmla="*/ 147 w 179"/>
                <a:gd name="T3" fmla="*/ 61 h 199"/>
                <a:gd name="T4" fmla="*/ 179 w 179"/>
                <a:gd name="T5" fmla="*/ 66 h 199"/>
                <a:gd name="T6" fmla="*/ 179 w 179"/>
                <a:gd name="T7" fmla="*/ 112 h 199"/>
                <a:gd name="T8" fmla="*/ 147 w 179"/>
                <a:gd name="T9" fmla="*/ 117 h 199"/>
                <a:gd name="T10" fmla="*/ 23 w 179"/>
                <a:gd name="T11" fmla="*/ 35 h 199"/>
                <a:gd name="T12" fmla="*/ 23 w 179"/>
                <a:gd name="T13" fmla="*/ 199 h 199"/>
                <a:gd name="T14" fmla="*/ 11 w 179"/>
                <a:gd name="T15" fmla="*/ 199 h 199"/>
                <a:gd name="T16" fmla="*/ 11 w 179"/>
                <a:gd name="T17" fmla="*/ 35 h 199"/>
                <a:gd name="T18" fmla="*/ 0 w 179"/>
                <a:gd name="T19" fmla="*/ 18 h 199"/>
                <a:gd name="T20" fmla="*/ 18 w 179"/>
                <a:gd name="T21" fmla="*/ 0 h 199"/>
                <a:gd name="T22" fmla="*/ 36 w 179"/>
                <a:gd name="T23" fmla="*/ 18 h 199"/>
                <a:gd name="T24" fmla="*/ 23 w 179"/>
                <a:gd name="T25" fmla="*/ 35 h 199"/>
                <a:gd name="T26" fmla="*/ 67 w 179"/>
                <a:gd name="T27" fmla="*/ 130 h 199"/>
                <a:gd name="T28" fmla="*/ 31 w 179"/>
                <a:gd name="T29" fmla="*/ 135 h 199"/>
                <a:gd name="T30" fmla="*/ 31 w 179"/>
                <a:gd name="T31" fmla="*/ 43 h 199"/>
                <a:gd name="T32" fmla="*/ 67 w 179"/>
                <a:gd name="T33" fmla="*/ 49 h 199"/>
                <a:gd name="T34" fmla="*/ 67 w 179"/>
                <a:gd name="T35" fmla="*/ 130 h 199"/>
                <a:gd name="T36" fmla="*/ 91 w 179"/>
                <a:gd name="T37" fmla="*/ 52 h 199"/>
                <a:gd name="T38" fmla="*/ 123 w 179"/>
                <a:gd name="T39" fmla="*/ 57 h 199"/>
                <a:gd name="T40" fmla="*/ 123 w 179"/>
                <a:gd name="T41" fmla="*/ 121 h 199"/>
                <a:gd name="T42" fmla="*/ 91 w 179"/>
                <a:gd name="T43" fmla="*/ 126 h 199"/>
                <a:gd name="T44" fmla="*/ 91 w 179"/>
                <a:gd name="T45" fmla="*/ 5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99">
                  <a:moveTo>
                    <a:pt x="147" y="117"/>
                  </a:moveTo>
                  <a:cubicBezTo>
                    <a:pt x="147" y="61"/>
                    <a:pt x="147" y="61"/>
                    <a:pt x="147" y="61"/>
                  </a:cubicBezTo>
                  <a:cubicBezTo>
                    <a:pt x="179" y="66"/>
                    <a:pt x="179" y="66"/>
                    <a:pt x="179" y="66"/>
                  </a:cubicBezTo>
                  <a:cubicBezTo>
                    <a:pt x="179" y="112"/>
                    <a:pt x="179" y="112"/>
                    <a:pt x="179" y="112"/>
                  </a:cubicBezTo>
                  <a:lnTo>
                    <a:pt x="147" y="117"/>
                  </a:lnTo>
                  <a:close/>
                  <a:moveTo>
                    <a:pt x="23" y="35"/>
                  </a:moveTo>
                  <a:cubicBezTo>
                    <a:pt x="23" y="199"/>
                    <a:pt x="23" y="199"/>
                    <a:pt x="23" y="199"/>
                  </a:cubicBezTo>
                  <a:cubicBezTo>
                    <a:pt x="11" y="199"/>
                    <a:pt x="11" y="199"/>
                    <a:pt x="11" y="199"/>
                  </a:cubicBezTo>
                  <a:cubicBezTo>
                    <a:pt x="11" y="35"/>
                    <a:pt x="11" y="35"/>
                    <a:pt x="11" y="35"/>
                  </a:cubicBezTo>
                  <a:cubicBezTo>
                    <a:pt x="5" y="32"/>
                    <a:pt x="0" y="25"/>
                    <a:pt x="0" y="18"/>
                  </a:cubicBezTo>
                  <a:cubicBezTo>
                    <a:pt x="0" y="8"/>
                    <a:pt x="8" y="0"/>
                    <a:pt x="18" y="0"/>
                  </a:cubicBezTo>
                  <a:cubicBezTo>
                    <a:pt x="28" y="0"/>
                    <a:pt x="36" y="8"/>
                    <a:pt x="36" y="18"/>
                  </a:cubicBezTo>
                  <a:cubicBezTo>
                    <a:pt x="36" y="26"/>
                    <a:pt x="31" y="33"/>
                    <a:pt x="23" y="35"/>
                  </a:cubicBezTo>
                  <a:close/>
                  <a:moveTo>
                    <a:pt x="67" y="130"/>
                  </a:moveTo>
                  <a:cubicBezTo>
                    <a:pt x="31" y="135"/>
                    <a:pt x="31" y="135"/>
                    <a:pt x="31" y="135"/>
                  </a:cubicBezTo>
                  <a:cubicBezTo>
                    <a:pt x="31" y="43"/>
                    <a:pt x="31" y="43"/>
                    <a:pt x="31" y="43"/>
                  </a:cubicBezTo>
                  <a:cubicBezTo>
                    <a:pt x="67" y="49"/>
                    <a:pt x="67" y="49"/>
                    <a:pt x="67" y="49"/>
                  </a:cubicBezTo>
                  <a:lnTo>
                    <a:pt x="67" y="130"/>
                  </a:lnTo>
                  <a:close/>
                  <a:moveTo>
                    <a:pt x="91" y="52"/>
                  </a:moveTo>
                  <a:cubicBezTo>
                    <a:pt x="123" y="57"/>
                    <a:pt x="123" y="57"/>
                    <a:pt x="123" y="57"/>
                  </a:cubicBezTo>
                  <a:cubicBezTo>
                    <a:pt x="123" y="121"/>
                    <a:pt x="123" y="121"/>
                    <a:pt x="123" y="121"/>
                  </a:cubicBezTo>
                  <a:cubicBezTo>
                    <a:pt x="91" y="126"/>
                    <a:pt x="91" y="126"/>
                    <a:pt x="91" y="126"/>
                  </a:cubicBezTo>
                  <a:lnTo>
                    <a:pt x="91" y="52"/>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5" name="Freeform 143"/>
            <p:cNvSpPr>
              <a:spLocks noEditPoints="1"/>
            </p:cNvSpPr>
            <p:nvPr/>
          </p:nvSpPr>
          <p:spPr bwMode="auto">
            <a:xfrm>
              <a:off x="1744999" y="4588078"/>
              <a:ext cx="268544" cy="241690"/>
            </a:xfrm>
            <a:custGeom>
              <a:avLst/>
              <a:gdLst>
                <a:gd name="T0" fmla="*/ 180 w 198"/>
                <a:gd name="T1" fmla="*/ 73 h 179"/>
                <a:gd name="T2" fmla="*/ 18 w 198"/>
                <a:gd name="T3" fmla="*/ 73 h 179"/>
                <a:gd name="T4" fmla="*/ 0 w 198"/>
                <a:gd name="T5" fmla="*/ 55 h 179"/>
                <a:gd name="T6" fmla="*/ 198 w 198"/>
                <a:gd name="T7" fmla="*/ 55 h 179"/>
                <a:gd name="T8" fmla="*/ 180 w 198"/>
                <a:gd name="T9" fmla="*/ 73 h 179"/>
                <a:gd name="T10" fmla="*/ 171 w 198"/>
                <a:gd name="T11" fmla="*/ 82 h 179"/>
                <a:gd name="T12" fmla="*/ 153 w 198"/>
                <a:gd name="T13" fmla="*/ 100 h 179"/>
                <a:gd name="T14" fmla="*/ 45 w 198"/>
                <a:gd name="T15" fmla="*/ 100 h 179"/>
                <a:gd name="T16" fmla="*/ 27 w 198"/>
                <a:gd name="T17" fmla="*/ 82 h 179"/>
                <a:gd name="T18" fmla="*/ 171 w 198"/>
                <a:gd name="T19" fmla="*/ 82 h 179"/>
                <a:gd name="T20" fmla="*/ 144 w 198"/>
                <a:gd name="T21" fmla="*/ 109 h 179"/>
                <a:gd name="T22" fmla="*/ 126 w 198"/>
                <a:gd name="T23" fmla="*/ 127 h 179"/>
                <a:gd name="T24" fmla="*/ 72 w 198"/>
                <a:gd name="T25" fmla="*/ 127 h 179"/>
                <a:gd name="T26" fmla="*/ 54 w 198"/>
                <a:gd name="T27" fmla="*/ 109 h 179"/>
                <a:gd name="T28" fmla="*/ 144 w 198"/>
                <a:gd name="T29" fmla="*/ 109 h 179"/>
                <a:gd name="T30" fmla="*/ 99 w 198"/>
                <a:gd name="T31" fmla="*/ 129 h 179"/>
                <a:gd name="T32" fmla="*/ 124 w 198"/>
                <a:gd name="T33" fmla="*/ 154 h 179"/>
                <a:gd name="T34" fmla="*/ 99 w 198"/>
                <a:gd name="T35" fmla="*/ 179 h 179"/>
                <a:gd name="T36" fmla="*/ 73 w 198"/>
                <a:gd name="T37" fmla="*/ 154 h 179"/>
                <a:gd name="T38" fmla="*/ 99 w 198"/>
                <a:gd name="T39" fmla="*/ 1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9">
                  <a:moveTo>
                    <a:pt x="180" y="73"/>
                  </a:moveTo>
                  <a:cubicBezTo>
                    <a:pt x="135" y="28"/>
                    <a:pt x="63" y="28"/>
                    <a:pt x="18" y="73"/>
                  </a:cubicBezTo>
                  <a:cubicBezTo>
                    <a:pt x="0" y="55"/>
                    <a:pt x="0" y="55"/>
                    <a:pt x="0" y="55"/>
                  </a:cubicBezTo>
                  <a:cubicBezTo>
                    <a:pt x="55" y="0"/>
                    <a:pt x="143" y="0"/>
                    <a:pt x="198" y="55"/>
                  </a:cubicBezTo>
                  <a:lnTo>
                    <a:pt x="180" y="73"/>
                  </a:lnTo>
                  <a:close/>
                  <a:moveTo>
                    <a:pt x="171" y="82"/>
                  </a:moveTo>
                  <a:cubicBezTo>
                    <a:pt x="153" y="100"/>
                    <a:pt x="153" y="100"/>
                    <a:pt x="153" y="100"/>
                  </a:cubicBezTo>
                  <a:cubicBezTo>
                    <a:pt x="123" y="70"/>
                    <a:pt x="75" y="70"/>
                    <a:pt x="45" y="100"/>
                  </a:cubicBezTo>
                  <a:cubicBezTo>
                    <a:pt x="27" y="82"/>
                    <a:pt x="27" y="82"/>
                    <a:pt x="27" y="82"/>
                  </a:cubicBezTo>
                  <a:cubicBezTo>
                    <a:pt x="67" y="42"/>
                    <a:pt x="131" y="42"/>
                    <a:pt x="171" y="82"/>
                  </a:cubicBezTo>
                  <a:close/>
                  <a:moveTo>
                    <a:pt x="144" y="109"/>
                  </a:moveTo>
                  <a:cubicBezTo>
                    <a:pt x="126" y="127"/>
                    <a:pt x="126" y="127"/>
                    <a:pt x="126" y="127"/>
                  </a:cubicBezTo>
                  <a:cubicBezTo>
                    <a:pt x="111" y="112"/>
                    <a:pt x="87" y="112"/>
                    <a:pt x="72" y="127"/>
                  </a:cubicBezTo>
                  <a:cubicBezTo>
                    <a:pt x="54" y="109"/>
                    <a:pt x="54" y="109"/>
                    <a:pt x="54" y="109"/>
                  </a:cubicBezTo>
                  <a:cubicBezTo>
                    <a:pt x="79" y="84"/>
                    <a:pt x="119" y="84"/>
                    <a:pt x="144" y="109"/>
                  </a:cubicBezTo>
                  <a:close/>
                  <a:moveTo>
                    <a:pt x="99" y="129"/>
                  </a:moveTo>
                  <a:cubicBezTo>
                    <a:pt x="113" y="129"/>
                    <a:pt x="124" y="140"/>
                    <a:pt x="124" y="154"/>
                  </a:cubicBezTo>
                  <a:cubicBezTo>
                    <a:pt x="124" y="168"/>
                    <a:pt x="113" y="179"/>
                    <a:pt x="99" y="179"/>
                  </a:cubicBezTo>
                  <a:cubicBezTo>
                    <a:pt x="85" y="179"/>
                    <a:pt x="73" y="168"/>
                    <a:pt x="73" y="154"/>
                  </a:cubicBezTo>
                  <a:cubicBezTo>
                    <a:pt x="73" y="140"/>
                    <a:pt x="85" y="129"/>
                    <a:pt x="99" y="12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6" name="Freeform 239"/>
            <p:cNvSpPr>
              <a:spLocks noEditPoints="1"/>
            </p:cNvSpPr>
            <p:nvPr/>
          </p:nvSpPr>
          <p:spPr bwMode="auto">
            <a:xfrm>
              <a:off x="1527877" y="2325282"/>
              <a:ext cx="259593" cy="2536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7" name="Freeform 54"/>
            <p:cNvSpPr>
              <a:spLocks noEditPoints="1"/>
            </p:cNvSpPr>
            <p:nvPr/>
          </p:nvSpPr>
          <p:spPr bwMode="auto">
            <a:xfrm>
              <a:off x="4760280" y="2207983"/>
              <a:ext cx="258102" cy="256609"/>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8" name="Freeform 145"/>
            <p:cNvSpPr>
              <a:spLocks noEditPoints="1"/>
            </p:cNvSpPr>
            <p:nvPr/>
          </p:nvSpPr>
          <p:spPr bwMode="auto">
            <a:xfrm>
              <a:off x="2970637" y="1829144"/>
              <a:ext cx="162619" cy="270037"/>
            </a:xfrm>
            <a:custGeom>
              <a:avLst/>
              <a:gdLst>
                <a:gd name="T0" fmla="*/ 76 w 109"/>
                <a:gd name="T1" fmla="*/ 127 h 181"/>
                <a:gd name="T2" fmla="*/ 65 w 109"/>
                <a:gd name="T3" fmla="*/ 116 h 181"/>
                <a:gd name="T4" fmla="*/ 76 w 109"/>
                <a:gd name="T5" fmla="*/ 105 h 181"/>
                <a:gd name="T6" fmla="*/ 98 w 109"/>
                <a:gd name="T7" fmla="*/ 94 h 181"/>
                <a:gd name="T8" fmla="*/ 109 w 109"/>
                <a:gd name="T9" fmla="*/ 105 h 181"/>
                <a:gd name="T10" fmla="*/ 76 w 109"/>
                <a:gd name="T11" fmla="*/ 116 h 181"/>
                <a:gd name="T12" fmla="*/ 87 w 109"/>
                <a:gd name="T13" fmla="*/ 149 h 181"/>
                <a:gd name="T14" fmla="*/ 76 w 109"/>
                <a:gd name="T15" fmla="*/ 138 h 181"/>
                <a:gd name="T16" fmla="*/ 87 w 109"/>
                <a:gd name="T17" fmla="*/ 127 h 181"/>
                <a:gd name="T18" fmla="*/ 98 w 109"/>
                <a:gd name="T19" fmla="*/ 159 h 181"/>
                <a:gd name="T20" fmla="*/ 87 w 109"/>
                <a:gd name="T21" fmla="*/ 170 h 181"/>
                <a:gd name="T22" fmla="*/ 87 w 109"/>
                <a:gd name="T23" fmla="*/ 149 h 181"/>
                <a:gd name="T24" fmla="*/ 98 w 109"/>
                <a:gd name="T25" fmla="*/ 159 h 181"/>
                <a:gd name="T26" fmla="*/ 65 w 109"/>
                <a:gd name="T27" fmla="*/ 181 h 181"/>
                <a:gd name="T28" fmla="*/ 76 w 109"/>
                <a:gd name="T29" fmla="*/ 170 h 181"/>
                <a:gd name="T30" fmla="*/ 87 w 109"/>
                <a:gd name="T31" fmla="*/ 181 h 181"/>
                <a:gd name="T32" fmla="*/ 54 w 109"/>
                <a:gd name="T33" fmla="*/ 159 h 181"/>
                <a:gd name="T34" fmla="*/ 65 w 109"/>
                <a:gd name="T35" fmla="*/ 149 h 181"/>
                <a:gd name="T36" fmla="*/ 65 w 109"/>
                <a:gd name="T37" fmla="*/ 170 h 181"/>
                <a:gd name="T38" fmla="*/ 54 w 109"/>
                <a:gd name="T39" fmla="*/ 159 h 181"/>
                <a:gd name="T40" fmla="*/ 44 w 109"/>
                <a:gd name="T41" fmla="*/ 127 h 181"/>
                <a:gd name="T42" fmla="*/ 54 w 109"/>
                <a:gd name="T43" fmla="*/ 138 h 181"/>
                <a:gd name="T44" fmla="*/ 44 w 109"/>
                <a:gd name="T45" fmla="*/ 149 h 181"/>
                <a:gd name="T46" fmla="*/ 22 w 109"/>
                <a:gd name="T47" fmla="*/ 138 h 181"/>
                <a:gd name="T48" fmla="*/ 11 w 109"/>
                <a:gd name="T49" fmla="*/ 149 h 181"/>
                <a:gd name="T50" fmla="*/ 0 w 109"/>
                <a:gd name="T51" fmla="*/ 159 h 181"/>
                <a:gd name="T52" fmla="*/ 11 w 109"/>
                <a:gd name="T53" fmla="*/ 0 h 181"/>
                <a:gd name="T54" fmla="*/ 22 w 109"/>
                <a:gd name="T55" fmla="*/ 7 h 181"/>
                <a:gd name="T56" fmla="*/ 11 w 109"/>
                <a:gd name="T57" fmla="*/ 17 h 181"/>
                <a:gd name="T58" fmla="*/ 22 w 109"/>
                <a:gd name="T59" fmla="*/ 138 h 181"/>
                <a:gd name="T60" fmla="*/ 33 w 109"/>
                <a:gd name="T61" fmla="*/ 127 h 181"/>
                <a:gd name="T62" fmla="*/ 22 w 109"/>
                <a:gd name="T63" fmla="*/ 138 h 181"/>
                <a:gd name="T64" fmla="*/ 22 w 109"/>
                <a:gd name="T65" fmla="*/ 28 h 181"/>
                <a:gd name="T66" fmla="*/ 33 w 109"/>
                <a:gd name="T67" fmla="*/ 17 h 181"/>
                <a:gd name="T68" fmla="*/ 44 w 109"/>
                <a:gd name="T69" fmla="*/ 39 h 181"/>
                <a:gd name="T70" fmla="*/ 33 w 109"/>
                <a:gd name="T71" fmla="*/ 28 h 181"/>
                <a:gd name="T72" fmla="*/ 44 w 109"/>
                <a:gd name="T73" fmla="*/ 39 h 181"/>
                <a:gd name="T74" fmla="*/ 44 w 109"/>
                <a:gd name="T75" fmla="*/ 116 h 181"/>
                <a:gd name="T76" fmla="*/ 33 w 109"/>
                <a:gd name="T77" fmla="*/ 127 h 181"/>
                <a:gd name="T78" fmla="*/ 87 w 109"/>
                <a:gd name="T79" fmla="*/ 83 h 181"/>
                <a:gd name="T80" fmla="*/ 98 w 109"/>
                <a:gd name="T81" fmla="*/ 94 h 181"/>
                <a:gd name="T82" fmla="*/ 87 w 109"/>
                <a:gd name="T83" fmla="*/ 83 h 181"/>
                <a:gd name="T84" fmla="*/ 87 w 109"/>
                <a:gd name="T85" fmla="*/ 73 h 181"/>
                <a:gd name="T86" fmla="*/ 76 w 109"/>
                <a:gd name="T87" fmla="*/ 83 h 181"/>
                <a:gd name="T88" fmla="*/ 65 w 109"/>
                <a:gd name="T89" fmla="*/ 62 h 181"/>
                <a:gd name="T90" fmla="*/ 76 w 109"/>
                <a:gd name="T91" fmla="*/ 73 h 181"/>
                <a:gd name="T92" fmla="*/ 65 w 109"/>
                <a:gd name="T93" fmla="*/ 62 h 181"/>
                <a:gd name="T94" fmla="*/ 44 w 109"/>
                <a:gd name="T95" fmla="*/ 51 h 181"/>
                <a:gd name="T96" fmla="*/ 54 w 109"/>
                <a:gd name="T97" fmla="*/ 40 h 181"/>
                <a:gd name="T98" fmla="*/ 65 w 109"/>
                <a:gd name="T99" fmla="*/ 51 h 181"/>
                <a:gd name="T100" fmla="*/ 54 w 109"/>
                <a:gd name="T101" fmla="*/ 6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81">
                  <a:moveTo>
                    <a:pt x="76" y="116"/>
                  </a:moveTo>
                  <a:lnTo>
                    <a:pt x="76" y="127"/>
                  </a:lnTo>
                  <a:lnTo>
                    <a:pt x="65" y="127"/>
                  </a:lnTo>
                  <a:lnTo>
                    <a:pt x="65" y="116"/>
                  </a:lnTo>
                  <a:lnTo>
                    <a:pt x="65" y="105"/>
                  </a:lnTo>
                  <a:lnTo>
                    <a:pt x="76" y="105"/>
                  </a:lnTo>
                  <a:lnTo>
                    <a:pt x="98" y="105"/>
                  </a:lnTo>
                  <a:lnTo>
                    <a:pt x="98" y="94"/>
                  </a:lnTo>
                  <a:lnTo>
                    <a:pt x="109" y="94"/>
                  </a:lnTo>
                  <a:lnTo>
                    <a:pt x="109" y="105"/>
                  </a:lnTo>
                  <a:lnTo>
                    <a:pt x="109" y="116"/>
                  </a:lnTo>
                  <a:lnTo>
                    <a:pt x="76" y="116"/>
                  </a:lnTo>
                  <a:close/>
                  <a:moveTo>
                    <a:pt x="87" y="138"/>
                  </a:moveTo>
                  <a:lnTo>
                    <a:pt x="87" y="149"/>
                  </a:lnTo>
                  <a:lnTo>
                    <a:pt x="76" y="149"/>
                  </a:lnTo>
                  <a:lnTo>
                    <a:pt x="76" y="138"/>
                  </a:lnTo>
                  <a:lnTo>
                    <a:pt x="76" y="127"/>
                  </a:lnTo>
                  <a:lnTo>
                    <a:pt x="87" y="127"/>
                  </a:lnTo>
                  <a:lnTo>
                    <a:pt x="87" y="138"/>
                  </a:lnTo>
                  <a:close/>
                  <a:moveTo>
                    <a:pt x="98" y="159"/>
                  </a:moveTo>
                  <a:lnTo>
                    <a:pt x="98" y="170"/>
                  </a:lnTo>
                  <a:lnTo>
                    <a:pt x="87" y="170"/>
                  </a:lnTo>
                  <a:lnTo>
                    <a:pt x="87" y="159"/>
                  </a:lnTo>
                  <a:lnTo>
                    <a:pt x="87" y="149"/>
                  </a:lnTo>
                  <a:lnTo>
                    <a:pt x="98" y="149"/>
                  </a:lnTo>
                  <a:lnTo>
                    <a:pt x="98" y="159"/>
                  </a:lnTo>
                  <a:close/>
                  <a:moveTo>
                    <a:pt x="76" y="181"/>
                  </a:moveTo>
                  <a:lnTo>
                    <a:pt x="65" y="181"/>
                  </a:lnTo>
                  <a:lnTo>
                    <a:pt x="65" y="170"/>
                  </a:lnTo>
                  <a:lnTo>
                    <a:pt x="76" y="170"/>
                  </a:lnTo>
                  <a:lnTo>
                    <a:pt x="87" y="170"/>
                  </a:lnTo>
                  <a:lnTo>
                    <a:pt x="87" y="181"/>
                  </a:lnTo>
                  <a:lnTo>
                    <a:pt x="76" y="181"/>
                  </a:lnTo>
                  <a:close/>
                  <a:moveTo>
                    <a:pt x="54" y="159"/>
                  </a:moveTo>
                  <a:lnTo>
                    <a:pt x="54" y="149"/>
                  </a:lnTo>
                  <a:lnTo>
                    <a:pt x="65" y="149"/>
                  </a:lnTo>
                  <a:lnTo>
                    <a:pt x="65" y="159"/>
                  </a:lnTo>
                  <a:lnTo>
                    <a:pt x="65" y="170"/>
                  </a:lnTo>
                  <a:lnTo>
                    <a:pt x="54" y="170"/>
                  </a:lnTo>
                  <a:lnTo>
                    <a:pt x="54" y="159"/>
                  </a:lnTo>
                  <a:close/>
                  <a:moveTo>
                    <a:pt x="44" y="138"/>
                  </a:moveTo>
                  <a:lnTo>
                    <a:pt x="44" y="127"/>
                  </a:lnTo>
                  <a:lnTo>
                    <a:pt x="54" y="127"/>
                  </a:lnTo>
                  <a:lnTo>
                    <a:pt x="54" y="138"/>
                  </a:lnTo>
                  <a:lnTo>
                    <a:pt x="54" y="149"/>
                  </a:lnTo>
                  <a:lnTo>
                    <a:pt x="44" y="149"/>
                  </a:lnTo>
                  <a:lnTo>
                    <a:pt x="44" y="138"/>
                  </a:lnTo>
                  <a:close/>
                  <a:moveTo>
                    <a:pt x="22" y="138"/>
                  </a:moveTo>
                  <a:lnTo>
                    <a:pt x="22" y="149"/>
                  </a:lnTo>
                  <a:lnTo>
                    <a:pt x="11" y="149"/>
                  </a:lnTo>
                  <a:lnTo>
                    <a:pt x="11" y="159"/>
                  </a:lnTo>
                  <a:lnTo>
                    <a:pt x="0" y="159"/>
                  </a:lnTo>
                  <a:lnTo>
                    <a:pt x="0" y="0"/>
                  </a:lnTo>
                  <a:lnTo>
                    <a:pt x="11" y="0"/>
                  </a:lnTo>
                  <a:lnTo>
                    <a:pt x="11" y="7"/>
                  </a:lnTo>
                  <a:lnTo>
                    <a:pt x="22" y="7"/>
                  </a:lnTo>
                  <a:lnTo>
                    <a:pt x="22" y="17"/>
                  </a:lnTo>
                  <a:lnTo>
                    <a:pt x="11" y="17"/>
                  </a:lnTo>
                  <a:lnTo>
                    <a:pt x="11" y="138"/>
                  </a:lnTo>
                  <a:lnTo>
                    <a:pt x="22" y="138"/>
                  </a:lnTo>
                  <a:lnTo>
                    <a:pt x="22" y="127"/>
                  </a:lnTo>
                  <a:lnTo>
                    <a:pt x="33" y="127"/>
                  </a:lnTo>
                  <a:lnTo>
                    <a:pt x="33" y="138"/>
                  </a:lnTo>
                  <a:lnTo>
                    <a:pt x="22" y="138"/>
                  </a:lnTo>
                  <a:close/>
                  <a:moveTo>
                    <a:pt x="33" y="28"/>
                  </a:moveTo>
                  <a:lnTo>
                    <a:pt x="22" y="28"/>
                  </a:lnTo>
                  <a:lnTo>
                    <a:pt x="22" y="17"/>
                  </a:lnTo>
                  <a:lnTo>
                    <a:pt x="33" y="17"/>
                  </a:lnTo>
                  <a:lnTo>
                    <a:pt x="33" y="28"/>
                  </a:lnTo>
                  <a:close/>
                  <a:moveTo>
                    <a:pt x="44" y="39"/>
                  </a:moveTo>
                  <a:lnTo>
                    <a:pt x="33" y="39"/>
                  </a:lnTo>
                  <a:lnTo>
                    <a:pt x="33" y="28"/>
                  </a:lnTo>
                  <a:lnTo>
                    <a:pt x="44" y="28"/>
                  </a:lnTo>
                  <a:lnTo>
                    <a:pt x="44" y="39"/>
                  </a:lnTo>
                  <a:close/>
                  <a:moveTo>
                    <a:pt x="33" y="116"/>
                  </a:moveTo>
                  <a:lnTo>
                    <a:pt x="44" y="116"/>
                  </a:lnTo>
                  <a:lnTo>
                    <a:pt x="44" y="127"/>
                  </a:lnTo>
                  <a:lnTo>
                    <a:pt x="33" y="127"/>
                  </a:lnTo>
                  <a:lnTo>
                    <a:pt x="33" y="116"/>
                  </a:lnTo>
                  <a:close/>
                  <a:moveTo>
                    <a:pt x="87" y="83"/>
                  </a:moveTo>
                  <a:lnTo>
                    <a:pt x="98" y="83"/>
                  </a:lnTo>
                  <a:lnTo>
                    <a:pt x="98" y="94"/>
                  </a:lnTo>
                  <a:lnTo>
                    <a:pt x="87" y="94"/>
                  </a:lnTo>
                  <a:lnTo>
                    <a:pt x="87" y="83"/>
                  </a:lnTo>
                  <a:close/>
                  <a:moveTo>
                    <a:pt x="76" y="73"/>
                  </a:moveTo>
                  <a:lnTo>
                    <a:pt x="87" y="73"/>
                  </a:lnTo>
                  <a:lnTo>
                    <a:pt x="87" y="83"/>
                  </a:lnTo>
                  <a:lnTo>
                    <a:pt x="76" y="83"/>
                  </a:lnTo>
                  <a:lnTo>
                    <a:pt x="76" y="73"/>
                  </a:lnTo>
                  <a:close/>
                  <a:moveTo>
                    <a:pt x="65" y="62"/>
                  </a:moveTo>
                  <a:lnTo>
                    <a:pt x="76" y="62"/>
                  </a:lnTo>
                  <a:lnTo>
                    <a:pt x="76" y="73"/>
                  </a:lnTo>
                  <a:lnTo>
                    <a:pt x="65" y="73"/>
                  </a:lnTo>
                  <a:lnTo>
                    <a:pt x="65" y="62"/>
                  </a:lnTo>
                  <a:close/>
                  <a:moveTo>
                    <a:pt x="54" y="51"/>
                  </a:moveTo>
                  <a:lnTo>
                    <a:pt x="44" y="51"/>
                  </a:lnTo>
                  <a:lnTo>
                    <a:pt x="44" y="40"/>
                  </a:lnTo>
                  <a:lnTo>
                    <a:pt x="54" y="40"/>
                  </a:lnTo>
                  <a:lnTo>
                    <a:pt x="54" y="51"/>
                  </a:lnTo>
                  <a:lnTo>
                    <a:pt x="65" y="51"/>
                  </a:lnTo>
                  <a:lnTo>
                    <a:pt x="65" y="62"/>
                  </a:lnTo>
                  <a:lnTo>
                    <a:pt x="54" y="62"/>
                  </a:lnTo>
                  <a:lnTo>
                    <a:pt x="54" y="51"/>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239" name="TextBox 42"/>
          <p:cNvSpPr txBox="1"/>
          <p:nvPr/>
        </p:nvSpPr>
        <p:spPr>
          <a:xfrm>
            <a:off x="413941" y="2324825"/>
            <a:ext cx="6759115" cy="1754326"/>
          </a:xfrm>
          <a:prstGeom prst="rect">
            <a:avLst/>
          </a:prstGeom>
          <a:noFill/>
        </p:spPr>
        <p:txBody>
          <a:bodyPr wrap="square" rtlCol="0">
            <a:spAutoFit/>
          </a:bodyPr>
          <a:lstStyle/>
          <a:p>
            <a:r>
              <a:rPr lang="zh-CN" altLang="zh-CN" sz="5400" b="1" spc="300" dirty="0">
                <a:solidFill>
                  <a:srgbClr val="005CA7"/>
                </a:solidFill>
                <a:latin typeface="微软雅黑" panose="020B0503020204020204" pitchFamily="34" charset="-122"/>
                <a:ea typeface="微软雅黑" panose="020B0503020204020204" pitchFamily="34" charset="-122"/>
              </a:rPr>
              <a:t>基于</a:t>
            </a:r>
            <a:r>
              <a:rPr lang="en-US" altLang="zh-CN" sz="5400" b="1" spc="300" dirty="0">
                <a:solidFill>
                  <a:srgbClr val="005CA7"/>
                </a:solidFill>
                <a:latin typeface="微软雅黑" panose="020B0503020204020204" pitchFamily="34" charset="-122"/>
                <a:ea typeface="微软雅黑" panose="020B0503020204020204" pitchFamily="34" charset="-122"/>
              </a:rPr>
              <a:t>R*</a:t>
            </a:r>
            <a:r>
              <a:rPr lang="zh-CN" altLang="zh-CN" sz="5400" b="1" spc="300" dirty="0">
                <a:solidFill>
                  <a:srgbClr val="005CA7"/>
                </a:solidFill>
                <a:latin typeface="微软雅黑" panose="020B0503020204020204" pitchFamily="34" charset="-122"/>
                <a:ea typeface="微软雅黑" panose="020B0503020204020204" pitchFamily="34" charset="-122"/>
              </a:rPr>
              <a:t>算法的出租车轨迹分析与可视化</a:t>
            </a:r>
          </a:p>
        </p:txBody>
      </p:sp>
      <p:grpSp>
        <p:nvGrpSpPr>
          <p:cNvPr id="2" name="组合 1"/>
          <p:cNvGrpSpPr/>
          <p:nvPr/>
        </p:nvGrpSpPr>
        <p:grpSpPr>
          <a:xfrm>
            <a:off x="758668" y="1668635"/>
            <a:ext cx="5761439" cy="0"/>
            <a:chOff x="743958" y="3475975"/>
            <a:chExt cx="5761439" cy="0"/>
          </a:xfrm>
        </p:grpSpPr>
        <p:cxnSp>
          <p:nvCxnSpPr>
            <p:cNvPr id="241" name="直接连接符 240"/>
            <p:cNvCxnSpPr/>
            <p:nvPr/>
          </p:nvCxnSpPr>
          <p:spPr>
            <a:xfrm flipH="1">
              <a:off x="1547400" y="3475975"/>
              <a:ext cx="4957997"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flipV="1">
              <a:off x="743958" y="3475975"/>
              <a:ext cx="14126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flipV="1">
            <a:off x="743958" y="4547207"/>
            <a:ext cx="5776149" cy="0"/>
            <a:chOff x="1170147" y="2641879"/>
            <a:chExt cx="7973853" cy="0"/>
          </a:xfrm>
        </p:grpSpPr>
        <p:cxnSp>
          <p:nvCxnSpPr>
            <p:cNvPr id="246" name="直接连接符 245"/>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50" name="文本框 249"/>
          <p:cNvSpPr txBox="1"/>
          <p:nvPr/>
        </p:nvSpPr>
        <p:spPr>
          <a:xfrm>
            <a:off x="675373" y="4710591"/>
            <a:ext cx="477251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华南理工大学计算机与科学与工程学院</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级 计科</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59" name="组合 258"/>
          <p:cNvGrpSpPr/>
          <p:nvPr/>
        </p:nvGrpSpPr>
        <p:grpSpPr>
          <a:xfrm>
            <a:off x="538215" y="214963"/>
            <a:ext cx="1279951" cy="1279952"/>
            <a:chOff x="944773" y="1507324"/>
            <a:chExt cx="1279951" cy="1279952"/>
          </a:xfrm>
        </p:grpSpPr>
        <p:sp>
          <p:nvSpPr>
            <p:cNvPr id="253" name="椭圆 252"/>
            <p:cNvSpPr/>
            <p:nvPr/>
          </p:nvSpPr>
          <p:spPr>
            <a:xfrm>
              <a:off x="944773" y="1507324"/>
              <a:ext cx="1279951" cy="1279952"/>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rot="10800000">
              <a:off x="1021460" y="1584010"/>
              <a:ext cx="1113615" cy="1113615"/>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2" name="文本框 261"/>
          <p:cNvSpPr txBox="1"/>
          <p:nvPr/>
        </p:nvSpPr>
        <p:spPr>
          <a:xfrm>
            <a:off x="663650" y="5084526"/>
            <a:ext cx="3822155" cy="306705"/>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答辩人：何宇航 </a:t>
            </a:r>
            <a:r>
              <a:rPr lang="zh-CN" altLang="en-US" sz="1400">
                <a:solidFill>
                  <a:schemeClr val="bg1">
                    <a:lumMod val="50000"/>
                  </a:schemeClr>
                </a:solidFill>
                <a:latin typeface="微软雅黑" panose="020B0503020204020204" pitchFamily="34" charset="-122"/>
                <a:ea typeface="微软雅黑" panose="020B0503020204020204" pitchFamily="34" charset="-122"/>
              </a:rPr>
              <a:t>黄烨明 黎礼津</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40" name="图片 239">
            <a:extLst>
              <a:ext uri="{FF2B5EF4-FFF2-40B4-BE49-F238E27FC236}">
                <a16:creationId xmlns:a16="http://schemas.microsoft.com/office/drawing/2014/main" id="{7F51E128-3520-4496-B8FA-6901FBE8319E}"/>
              </a:ext>
            </a:extLst>
          </p:cNvPr>
          <p:cNvPicPr>
            <a:picLocks noChangeAspect="1"/>
          </p:cNvPicPr>
          <p:nvPr/>
        </p:nvPicPr>
        <p:blipFill>
          <a:blip r:embed="rId3"/>
          <a:stretch>
            <a:fillRect/>
          </a:stretch>
        </p:blipFill>
        <p:spPr>
          <a:xfrm>
            <a:off x="597562" y="290323"/>
            <a:ext cx="1142156" cy="11201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6754" y="4307586"/>
            <a:ext cx="5294021" cy="616743"/>
          </a:xfrm>
          <a:prstGeom prst="rect">
            <a:avLst/>
          </a:prstGeom>
          <a:solidFill>
            <a:srgbClr val="005CA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R*</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树的数据结构</a:t>
            </a:r>
            <a:endParaRPr lang="id-ID"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6281226" y="4307587"/>
            <a:ext cx="5294021" cy="616743"/>
          </a:xfrm>
          <a:prstGeom prst="rect">
            <a:avLst/>
          </a:prstGeom>
          <a:solidFill>
            <a:srgbClr val="005CA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R*</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树的查询过程</a:t>
            </a:r>
            <a:endParaRPr lang="id-ID"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16753" y="5369212"/>
            <a:ext cx="5022858" cy="787519"/>
          </a:xfrm>
          <a:prstGeom prst="rect">
            <a:avLst/>
          </a:prstGeom>
        </p:spPr>
        <p:txBody>
          <a:bodyPr wrap="square" lIns="91436" tIns="45718" rIns="91436" bIns="45718">
            <a:spAutoFit/>
          </a:bodyPr>
          <a:lstStyle/>
          <a:p>
            <a:pPr>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每一个结点存放着结点对应的最小外接矩形和子节点对应的最小外接矩形</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281226" y="4918533"/>
            <a:ext cx="5022858" cy="1526183"/>
          </a:xfrm>
          <a:prstGeom prst="rect">
            <a:avLst/>
          </a:prstGeom>
        </p:spPr>
        <p:txBody>
          <a:bodyPr wrap="square" lIns="91436" tIns="45718" rIns="91436" bIns="45718">
            <a:spAutoFit/>
          </a:bodyPr>
          <a:lstStyle/>
          <a:p>
            <a:pPr>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根据</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R*</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树的这种数据结构，当我们需要进行一个二维空间查询时，我们只需要遍历少数几个叶子结点所包含的指针（即缩小到某个区域下去进行查询），查看这些指针指向的数据是否满足要求即可。</a:t>
            </a:r>
          </a:p>
        </p:txBody>
      </p:sp>
      <p:cxnSp>
        <p:nvCxnSpPr>
          <p:cNvPr id="20" name="直接连接符 1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66819" y="300264"/>
            <a:ext cx="3257149" cy="954107"/>
            <a:chOff x="666819" y="300264"/>
            <a:chExt cx="3257149" cy="954107"/>
          </a:xfrm>
        </p:grpSpPr>
        <p:sp>
          <p:nvSpPr>
            <p:cNvPr id="23" name="圆角矩形 2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5" name="图片 24">
            <a:extLst>
              <a:ext uri="{FF2B5EF4-FFF2-40B4-BE49-F238E27FC236}">
                <a16:creationId xmlns:a16="http://schemas.microsoft.com/office/drawing/2014/main" id="{7144084A-5575-4C5E-8C76-46C3677B2525}"/>
              </a:ext>
            </a:extLst>
          </p:cNvPr>
          <p:cNvPicPr/>
          <p:nvPr/>
        </p:nvPicPr>
        <p:blipFill>
          <a:blip r:embed="rId2">
            <a:extLst>
              <a:ext uri="{28A0092B-C50C-407E-A947-70E740481C1C}">
                <a14:useLocalDpi xmlns:a14="http://schemas.microsoft.com/office/drawing/2010/main" val="0"/>
              </a:ext>
            </a:extLst>
          </a:blip>
          <a:stretch>
            <a:fillRect/>
          </a:stretch>
        </p:blipFill>
        <p:spPr>
          <a:xfrm>
            <a:off x="332504" y="2187417"/>
            <a:ext cx="5688330" cy="1743710"/>
          </a:xfrm>
          <a:prstGeom prst="rect">
            <a:avLst/>
          </a:prstGeom>
        </p:spPr>
      </p:pic>
      <p:pic>
        <p:nvPicPr>
          <p:cNvPr id="26" name="图片 25">
            <a:extLst>
              <a:ext uri="{FF2B5EF4-FFF2-40B4-BE49-F238E27FC236}">
                <a16:creationId xmlns:a16="http://schemas.microsoft.com/office/drawing/2014/main" id="{1573DF59-37B4-4AFF-AFF4-174F0F4B10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45179" y="699591"/>
            <a:ext cx="3092048" cy="3504483"/>
          </a:xfrm>
          <a:prstGeom prst="rect">
            <a:avLst/>
          </a:prstGeom>
          <a:noFill/>
          <a:ln>
            <a:noFill/>
          </a:ln>
        </p:spPr>
      </p:pic>
    </p:spTree>
  </p:cSld>
  <p:clrMapOvr>
    <a:masterClrMapping/>
  </p:clrMapOvr>
  <p:transition spd="slow"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D9AA9E1-7E86-4BC9-A5FE-5D5D11F520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10899" y="461397"/>
            <a:ext cx="6581816" cy="5523796"/>
          </a:xfrm>
          <a:prstGeom prst="rect">
            <a:avLst/>
          </a:prstGeom>
          <a:noFill/>
          <a:ln>
            <a:noFill/>
          </a:ln>
        </p:spPr>
      </p:pic>
      <p:sp>
        <p:nvSpPr>
          <p:cNvPr id="6" name="矩形 5">
            <a:extLst>
              <a:ext uri="{FF2B5EF4-FFF2-40B4-BE49-F238E27FC236}">
                <a16:creationId xmlns:a16="http://schemas.microsoft.com/office/drawing/2014/main" id="{D04E28A8-5094-4660-BECC-7E2BBED27B79}"/>
              </a:ext>
            </a:extLst>
          </p:cNvPr>
          <p:cNvSpPr/>
          <p:nvPr/>
        </p:nvSpPr>
        <p:spPr>
          <a:xfrm>
            <a:off x="6318024" y="6109132"/>
            <a:ext cx="5294021" cy="616743"/>
          </a:xfrm>
          <a:prstGeom prst="rect">
            <a:avLst/>
          </a:prstGeom>
          <a:solidFill>
            <a:srgbClr val="005CA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R*</a:t>
            </a: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树的插入过程</a:t>
            </a:r>
            <a:endParaRPr lang="id-ID"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6">
            <a:extLst>
              <a:ext uri="{FF2B5EF4-FFF2-40B4-BE49-F238E27FC236}">
                <a16:creationId xmlns:a16="http://schemas.microsoft.com/office/drawing/2014/main" id="{BA6BAEC6-51A4-4103-8078-01C2505CCA0E}"/>
              </a:ext>
            </a:extLst>
          </p:cNvPr>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F557212-A7C8-4EE3-9736-1B49F7FA5420}"/>
              </a:ext>
            </a:extLst>
          </p:cNvPr>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ABD041F5-030D-4ACF-A303-6D01A2C00517}"/>
              </a:ext>
            </a:extLst>
          </p:cNvPr>
          <p:cNvGrpSpPr/>
          <p:nvPr/>
        </p:nvGrpSpPr>
        <p:grpSpPr>
          <a:xfrm>
            <a:off x="666819" y="300264"/>
            <a:ext cx="3257149" cy="954107"/>
            <a:chOff x="666819" y="300264"/>
            <a:chExt cx="3257149" cy="954107"/>
          </a:xfrm>
        </p:grpSpPr>
        <p:sp>
          <p:nvSpPr>
            <p:cNvPr id="11" name="圆角矩形 22">
              <a:extLst>
                <a:ext uri="{FF2B5EF4-FFF2-40B4-BE49-F238E27FC236}">
                  <a16:creationId xmlns:a16="http://schemas.microsoft.com/office/drawing/2014/main" id="{7258DFEF-F57B-479B-AFA6-72E209FFA463}"/>
                </a:ext>
              </a:extLst>
            </p:cNvPr>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
              <a:extLst>
                <a:ext uri="{FF2B5EF4-FFF2-40B4-BE49-F238E27FC236}">
                  <a16:creationId xmlns:a16="http://schemas.microsoft.com/office/drawing/2014/main" id="{D8B9916C-550C-4F42-9895-4A5A36379F8E}"/>
                </a:ext>
              </a:extLst>
            </p:cNvPr>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矩形 4">
            <a:extLst>
              <a:ext uri="{FF2B5EF4-FFF2-40B4-BE49-F238E27FC236}">
                <a16:creationId xmlns:a16="http://schemas.microsoft.com/office/drawing/2014/main" id="{1076389D-0CFE-4535-AC6E-65E5E0B4599A}"/>
              </a:ext>
            </a:extLst>
          </p:cNvPr>
          <p:cNvSpPr/>
          <p:nvPr/>
        </p:nvSpPr>
        <p:spPr>
          <a:xfrm>
            <a:off x="476898" y="1797740"/>
            <a:ext cx="4875471" cy="3465179"/>
          </a:xfrm>
          <a:prstGeom prst="rect">
            <a:avLst/>
          </a:prstGeom>
        </p:spPr>
        <p:txBody>
          <a:bodyPr wrap="square">
            <a:spAutoFit/>
          </a:bodyPr>
          <a:lstStyle/>
          <a:p>
            <a:pPr indent="266700">
              <a:lnSpc>
                <a:spcPct val="20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插入算法的基本思路就是从根结点开始，调用</a:t>
            </a:r>
            <a:r>
              <a:rPr lang="en-US" altLang="zh-CN" sz="1600" dirty="0" err="1">
                <a:solidFill>
                  <a:schemeClr val="bg2">
                    <a:lumMod val="50000"/>
                  </a:schemeClr>
                </a:solidFill>
                <a:latin typeface="微软雅黑" panose="020B0503020204020204" pitchFamily="34" charset="-122"/>
                <a:ea typeface="微软雅黑" panose="020B0503020204020204" pitchFamily="34" charset="-122"/>
              </a:rPr>
              <a:t>ChooseSubtree</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寻找最合适的条目插入，再递归地进入子结点寻找合适的插入条目直到叶结点并把数据存放起来，用</a:t>
            </a:r>
            <a:r>
              <a:rPr lang="en-US" altLang="zh-CN" sz="1600" dirty="0" err="1">
                <a:solidFill>
                  <a:schemeClr val="bg2">
                    <a:lumMod val="50000"/>
                  </a:schemeClr>
                </a:solidFill>
                <a:latin typeface="微软雅黑" panose="020B0503020204020204" pitchFamily="34" charset="-122"/>
                <a:ea typeface="微软雅黑" panose="020B0503020204020204" pitchFamily="34" charset="-122"/>
              </a:rPr>
              <a:t>OverflowTreatment</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处理溢出。与</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B</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树的插入操作思路类似。</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a:p>
            <a:pPr indent="266700">
              <a:lnSpc>
                <a:spcPct val="20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调用</a:t>
            </a:r>
            <a:r>
              <a:rPr lang="en-US" altLang="zh-CN" sz="1600" dirty="0" err="1">
                <a:solidFill>
                  <a:schemeClr val="bg2">
                    <a:lumMod val="50000"/>
                  </a:schemeClr>
                </a:solidFill>
                <a:latin typeface="微软雅黑" panose="020B0503020204020204" pitchFamily="34" charset="-122"/>
                <a:ea typeface="微软雅黑" panose="020B0503020204020204" pitchFamily="34" charset="-122"/>
              </a:rPr>
              <a:t>OverflowTreatment</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的时候执行强制重新插入与结点分裂、树加深</a:t>
            </a:r>
            <a:endParaRPr lang="zh-CN"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943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p:nvPr/>
        </p:nvSpPr>
        <p:spPr bwMode="auto">
          <a:xfrm flipH="1">
            <a:off x="3720768" y="1955643"/>
            <a:ext cx="1184687" cy="3740350"/>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10" name="Line 11"/>
          <p:cNvSpPr>
            <a:spLocks noChangeShapeType="1"/>
          </p:cNvSpPr>
          <p:nvPr/>
        </p:nvSpPr>
        <p:spPr bwMode="auto">
          <a:xfrm flipH="1">
            <a:off x="2715239" y="2546096"/>
            <a:ext cx="800767" cy="58806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sp>
        <p:nvSpPr>
          <p:cNvPr id="11" name="Line 13"/>
          <p:cNvSpPr>
            <a:spLocks noChangeShapeType="1"/>
          </p:cNvSpPr>
          <p:nvPr/>
        </p:nvSpPr>
        <p:spPr bwMode="auto">
          <a:xfrm flipH="1">
            <a:off x="3036735" y="3801076"/>
            <a:ext cx="1067336"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1" name="组合 20"/>
          <p:cNvGrpSpPr/>
          <p:nvPr/>
        </p:nvGrpSpPr>
        <p:grpSpPr>
          <a:xfrm>
            <a:off x="1181241" y="2986226"/>
            <a:ext cx="1749122" cy="1747587"/>
            <a:chOff x="1314269" y="3137941"/>
            <a:chExt cx="1907896" cy="1906222"/>
          </a:xfrm>
        </p:grpSpPr>
        <p:sp>
          <p:nvSpPr>
            <p:cNvPr id="22"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23"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a:solidFill>
                  <a:schemeClr val="tx2"/>
                </a:solidFill>
                <a:latin typeface="Lifeline JL" panose="00000400000000000000" pitchFamily="2" charset="0"/>
                <a:ea typeface="微软雅黑" panose="020B0503020204020204" pitchFamily="34" charset="-122"/>
              </a:endParaRPr>
            </a:p>
          </p:txBody>
        </p:sp>
        <p:sp>
          <p:nvSpPr>
            <p:cNvPr id="24" name="TextBox 14"/>
            <p:cNvSpPr txBox="1"/>
            <p:nvPr/>
          </p:nvSpPr>
          <p:spPr>
            <a:xfrm flipH="1">
              <a:off x="1651751" y="3610570"/>
              <a:ext cx="1232932" cy="906430"/>
            </a:xfrm>
            <a:prstGeom prst="rect">
              <a:avLst/>
            </a:prstGeom>
            <a:noFill/>
          </p:spPr>
          <p:txBody>
            <a:bodyPr wrap="square" rtlCol="0">
              <a:spAutoFit/>
            </a:bodyPr>
            <a:lstStyle/>
            <a:p>
              <a:pPr algn="ctr"/>
              <a:r>
                <a:rPr lang="en-US" altLang="zh-CN" sz="2400" b="1" dirty="0">
                  <a:solidFill>
                    <a:schemeClr val="bg2"/>
                  </a:solidFill>
                  <a:latin typeface="微软雅黑" panose="020B0503020204020204" pitchFamily="34" charset="-122"/>
                  <a:ea typeface="微软雅黑" panose="020B0503020204020204" pitchFamily="34" charset="-122"/>
                </a:rPr>
                <a:t>R*</a:t>
              </a:r>
              <a:r>
                <a:rPr lang="zh-CN" altLang="en-US" sz="2400" b="1" dirty="0">
                  <a:solidFill>
                    <a:schemeClr val="bg2"/>
                  </a:solidFill>
                  <a:latin typeface="微软雅黑" panose="020B0503020204020204" pitchFamily="34" charset="-122"/>
                  <a:ea typeface="微软雅黑" panose="020B0503020204020204" pitchFamily="34" charset="-122"/>
                </a:rPr>
                <a:t>树的优势</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sp>
        <p:nvSpPr>
          <p:cNvPr id="28" name="Line 11"/>
          <p:cNvSpPr>
            <a:spLocks noChangeShapeType="1"/>
          </p:cNvSpPr>
          <p:nvPr/>
        </p:nvSpPr>
        <p:spPr bwMode="auto">
          <a:xfrm flipH="1" flipV="1">
            <a:off x="2702727" y="4560529"/>
            <a:ext cx="663136" cy="53801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9" name="组合 28"/>
          <p:cNvGrpSpPr/>
          <p:nvPr/>
        </p:nvGrpSpPr>
        <p:grpSpPr>
          <a:xfrm>
            <a:off x="3422402" y="1474766"/>
            <a:ext cx="1236128" cy="1235044"/>
            <a:chOff x="1314269" y="3137941"/>
            <a:chExt cx="1907896" cy="1906222"/>
          </a:xfrm>
        </p:grpSpPr>
        <p:sp>
          <p:nvSpPr>
            <p:cNvPr id="30"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1"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2" name="TextBox 14"/>
            <p:cNvSpPr txBox="1"/>
            <p:nvPr/>
          </p:nvSpPr>
          <p:spPr>
            <a:xfrm flipH="1">
              <a:off x="1730444" y="3601689"/>
              <a:ext cx="1045036" cy="997576"/>
            </a:xfrm>
            <a:prstGeom prst="rect">
              <a:avLst/>
            </a:prstGeom>
            <a:noFill/>
          </p:spPr>
          <p:txBody>
            <a:bodyPr wrap="squar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rPr>
                <a:t>插入路径</a:t>
              </a:r>
              <a:endParaRPr lang="en-US" altLang="zh-CN" b="1" dirty="0">
                <a:solidFill>
                  <a:schemeClr val="bg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334958" y="3134162"/>
            <a:ext cx="1236128" cy="1235044"/>
            <a:chOff x="1314269" y="3137941"/>
            <a:chExt cx="1907896" cy="1906222"/>
          </a:xfrm>
        </p:grpSpPr>
        <p:sp>
          <p:nvSpPr>
            <p:cNvPr id="34"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5"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6" name="TextBox 14"/>
            <p:cNvSpPr txBox="1"/>
            <p:nvPr/>
          </p:nvSpPr>
          <p:spPr>
            <a:xfrm flipH="1">
              <a:off x="1763929" y="3579287"/>
              <a:ext cx="1045036" cy="997576"/>
            </a:xfrm>
            <a:prstGeom prst="rect">
              <a:avLst/>
            </a:prstGeom>
            <a:noFill/>
          </p:spPr>
          <p:txBody>
            <a:bodyPr wrap="squar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rPr>
                <a:t>结点分裂</a:t>
              </a:r>
              <a:endParaRPr lang="en-US" altLang="zh-CN" b="1" dirty="0">
                <a:solidFill>
                  <a:schemeClr val="bg2"/>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422402" y="4944699"/>
            <a:ext cx="1236128" cy="1235044"/>
            <a:chOff x="1314269" y="3137941"/>
            <a:chExt cx="1907896" cy="1906222"/>
          </a:xfrm>
        </p:grpSpPr>
        <p:sp>
          <p:nvSpPr>
            <p:cNvPr id="38"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9"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40" name="TextBox 14"/>
            <p:cNvSpPr txBox="1"/>
            <p:nvPr/>
          </p:nvSpPr>
          <p:spPr>
            <a:xfrm flipH="1">
              <a:off x="1750981" y="3579287"/>
              <a:ext cx="1045036" cy="997576"/>
            </a:xfrm>
            <a:prstGeom prst="rect">
              <a:avLst/>
            </a:prstGeom>
            <a:noFill/>
          </p:spPr>
          <p:txBody>
            <a:bodyPr wrap="squar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rPr>
                <a:t>重新插入</a:t>
              </a:r>
              <a:endParaRPr lang="en-US" altLang="zh-CN" b="1" dirty="0">
                <a:solidFill>
                  <a:schemeClr val="bg2"/>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6359144" y="2781472"/>
            <a:ext cx="4342218" cy="1704424"/>
            <a:chOff x="6627395" y="3128646"/>
            <a:chExt cx="4342218" cy="1704424"/>
          </a:xfrm>
        </p:grpSpPr>
        <p:sp>
          <p:nvSpPr>
            <p:cNvPr id="42" name="矩形 41"/>
            <p:cNvSpPr/>
            <p:nvPr/>
          </p:nvSpPr>
          <p:spPr>
            <a:xfrm>
              <a:off x="6627395" y="3543169"/>
              <a:ext cx="4342218" cy="1289901"/>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采用与</a:t>
              </a:r>
              <a:r>
                <a:rPr lang="en-US" altLang="zh-CN" dirty="0">
                  <a:solidFill>
                    <a:schemeClr val="bg2">
                      <a:lumMod val="50000"/>
                    </a:schemeClr>
                  </a:solidFill>
                  <a:latin typeface="微软雅黑" panose="020B0503020204020204" pitchFamily="34" charset="-122"/>
                  <a:ea typeface="微软雅黑" panose="020B0503020204020204" pitchFamily="34" charset="-122"/>
                </a:rPr>
                <a:t>Green</a:t>
              </a:r>
              <a:r>
                <a:rPr lang="zh-CN" altLang="zh-CN" dirty="0">
                  <a:solidFill>
                    <a:schemeClr val="bg2">
                      <a:lumMod val="50000"/>
                    </a:schemeClr>
                  </a:solidFill>
                  <a:latin typeface="微软雅黑" panose="020B0503020204020204" pitchFamily="34" charset="-122"/>
                  <a:ea typeface="微软雅黑" panose="020B0503020204020204" pitchFamily="34" charset="-122"/>
                </a:rPr>
                <a:t>相似的近似分裂算法</a:t>
              </a: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zh-CN" dirty="0">
                  <a:solidFill>
                    <a:schemeClr val="bg2">
                      <a:lumMod val="50000"/>
                    </a:schemeClr>
                  </a:solidFill>
                  <a:latin typeface="微软雅黑" panose="020B0503020204020204" pitchFamily="34" charset="-122"/>
                  <a:ea typeface="微软雅黑" panose="020B0503020204020204" pitchFamily="34" charset="-122"/>
                </a:rPr>
                <a:t>除了采用面积指标以外，同时引入周长和重叠面积部分作为判定指标</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627395" y="3128646"/>
              <a:ext cx="1159284" cy="499620"/>
            </a:xfrm>
            <a:prstGeom prst="rect">
              <a:avLst/>
            </a:prstGeom>
            <a:noFill/>
          </p:spPr>
          <p:txBody>
            <a:bodyPr wrap="none" lIns="91436" tIns="45718" rIns="91436" bIns="45718" rtlCol="0">
              <a:spAutoFit/>
            </a:bodyPr>
            <a:lstStyle/>
            <a:p>
              <a:pPr>
                <a:lnSpc>
                  <a:spcPct val="150000"/>
                </a:lnSpc>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结点</a:t>
              </a:r>
              <a:r>
                <a:rPr lang="zh-CN" altLang="en-US" b="1" dirty="0">
                  <a:solidFill>
                    <a:schemeClr val="bg1">
                      <a:lumMod val="50000"/>
                    </a:schemeClr>
                  </a:solidFill>
                  <a:latin typeface="微软雅黑" panose="020B0503020204020204" pitchFamily="34" charset="-122"/>
                  <a:ea typeface="微软雅黑" panose="020B0503020204020204" pitchFamily="34" charset="-122"/>
                </a:rPr>
                <a:t>分裂</a:t>
              </a:r>
            </a:p>
          </p:txBody>
        </p:sp>
      </p:grpSp>
      <p:grpSp>
        <p:nvGrpSpPr>
          <p:cNvPr id="50" name="组合 49"/>
          <p:cNvGrpSpPr/>
          <p:nvPr/>
        </p:nvGrpSpPr>
        <p:grpSpPr>
          <a:xfrm>
            <a:off x="5303373" y="844215"/>
            <a:ext cx="4728394" cy="1628354"/>
            <a:chOff x="5750535" y="1486663"/>
            <a:chExt cx="4420571" cy="1597661"/>
          </a:xfrm>
        </p:grpSpPr>
        <p:sp>
          <p:nvSpPr>
            <p:cNvPr id="41" name="矩形 40"/>
            <p:cNvSpPr/>
            <p:nvPr/>
          </p:nvSpPr>
          <p:spPr>
            <a:xfrm>
              <a:off x="5828888" y="1789743"/>
              <a:ext cx="4342218" cy="1294581"/>
            </a:xfrm>
            <a:prstGeom prst="rect">
              <a:avLst/>
            </a:prstGeom>
          </p:spPr>
          <p:txBody>
            <a:bodyPr wrap="square" lIns="91436" tIns="45718" rIns="91436" bIns="45718">
              <a:spAutoFit/>
            </a:bodyPr>
            <a:lstStyle/>
            <a:p>
              <a:pPr>
                <a:lnSpc>
                  <a:spcPct val="150000"/>
                </a:lnSpc>
              </a:pPr>
              <a:r>
                <a:rPr lang="zh-CN" altLang="zh-CN" dirty="0">
                  <a:solidFill>
                    <a:schemeClr val="bg2">
                      <a:lumMod val="50000"/>
                    </a:schemeClr>
                  </a:solidFill>
                  <a:latin typeface="微软雅黑" panose="020B0503020204020204" pitchFamily="34" charset="-122"/>
                  <a:ea typeface="微软雅黑" panose="020B0503020204020204" pitchFamily="34" charset="-122"/>
                </a:rPr>
                <a:t>为了选择一个合适的插入路径，</a:t>
              </a:r>
              <a:r>
                <a:rPr lang="en-US" altLang="zh-CN" dirty="0">
                  <a:solidFill>
                    <a:schemeClr val="bg2">
                      <a:lumMod val="50000"/>
                    </a:schemeClr>
                  </a:solidFill>
                  <a:latin typeface="微软雅黑" panose="020B0503020204020204" pitchFamily="34" charset="-122"/>
                  <a:ea typeface="微软雅黑" panose="020B0503020204020204" pitchFamily="34" charset="-122"/>
                </a:rPr>
                <a:t>R</a:t>
              </a:r>
              <a:r>
                <a:rPr lang="zh-CN" altLang="zh-CN" dirty="0">
                  <a:solidFill>
                    <a:schemeClr val="bg2">
                      <a:lumMod val="50000"/>
                    </a:schemeClr>
                  </a:solidFill>
                  <a:latin typeface="微软雅黑" panose="020B0503020204020204" pitchFamily="34" charset="-122"/>
                  <a:ea typeface="微软雅黑" panose="020B0503020204020204" pitchFamily="34" charset="-122"/>
                </a:rPr>
                <a:t>树只考虑了条目矩形的面积这一因素，</a:t>
              </a:r>
              <a:r>
                <a:rPr lang="en-US" altLang="zh-CN" dirty="0">
                  <a:solidFill>
                    <a:schemeClr val="bg2">
                      <a:lumMod val="50000"/>
                    </a:schemeClr>
                  </a:solidFill>
                  <a:latin typeface="微软雅黑" panose="020B0503020204020204" pitchFamily="34" charset="-122"/>
                  <a:ea typeface="微软雅黑" panose="020B0503020204020204" pitchFamily="34" charset="-122"/>
                </a:rPr>
                <a:t>R*</a:t>
              </a:r>
              <a:r>
                <a:rPr lang="zh-CN" altLang="zh-CN" dirty="0">
                  <a:solidFill>
                    <a:schemeClr val="bg2">
                      <a:lumMod val="50000"/>
                    </a:schemeClr>
                  </a:solidFill>
                  <a:latin typeface="微软雅黑" panose="020B0503020204020204" pitchFamily="34" charset="-122"/>
                  <a:ea typeface="微软雅黑" panose="020B0503020204020204" pitchFamily="34" charset="-122"/>
                </a:rPr>
                <a:t>树除了考虑面积以外，还考虑了目录矩形的重叠</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endParaRPr lang="zh-CN" altLang="zh-CN" sz="2800" dirty="0"/>
            </a:p>
          </p:txBody>
        </p:sp>
        <p:sp>
          <p:nvSpPr>
            <p:cNvPr id="45" name="文本框 44"/>
            <p:cNvSpPr txBox="1"/>
            <p:nvPr/>
          </p:nvSpPr>
          <p:spPr>
            <a:xfrm>
              <a:off x="5750535" y="1486663"/>
              <a:ext cx="1800485" cy="463584"/>
            </a:xfrm>
            <a:prstGeom prst="rect">
              <a:avLst/>
            </a:prstGeom>
            <a:noFill/>
          </p:spPr>
          <p:txBody>
            <a:bodyPr wrap="none" lIns="91436" tIns="45718" rIns="91436" bIns="45718" rtlCol="0">
              <a:spAutoFit/>
            </a:bodyPr>
            <a:lstStyle/>
            <a:p>
              <a:pPr>
                <a:lnSpc>
                  <a:spcPct val="150000"/>
                </a:lnSpc>
              </a:pPr>
              <a:r>
                <a:rPr lang="zh-CN" altLang="zh-CN" b="1" dirty="0">
                  <a:solidFill>
                    <a:schemeClr val="bg1">
                      <a:lumMod val="50000"/>
                    </a:schemeClr>
                  </a:solidFill>
                  <a:latin typeface="微软雅黑" panose="020B0503020204020204" pitchFamily="34" charset="-122"/>
                  <a:ea typeface="微软雅黑" panose="020B0503020204020204" pitchFamily="34" charset="-122"/>
                </a:rPr>
                <a:t>插入路径的选择</a:t>
              </a:r>
              <a:endParaRPr lang="zh-CN" altLang="zh-CN" sz="2000" b="1" dirty="0"/>
            </a:p>
          </p:txBody>
        </p:sp>
      </p:grpSp>
      <p:grpSp>
        <p:nvGrpSpPr>
          <p:cNvPr id="48" name="组合 47"/>
          <p:cNvGrpSpPr/>
          <p:nvPr/>
        </p:nvGrpSpPr>
        <p:grpSpPr>
          <a:xfrm>
            <a:off x="5387182" y="4944699"/>
            <a:ext cx="5031524" cy="1208450"/>
            <a:chOff x="5364313" y="5103728"/>
            <a:chExt cx="4362047" cy="1189276"/>
          </a:xfrm>
        </p:grpSpPr>
        <p:sp>
          <p:nvSpPr>
            <p:cNvPr id="43" name="矩形 42"/>
            <p:cNvSpPr/>
            <p:nvPr/>
          </p:nvSpPr>
          <p:spPr>
            <a:xfrm>
              <a:off x="5384142" y="5432475"/>
              <a:ext cx="4342218" cy="860529"/>
            </a:xfrm>
            <a:prstGeom prst="rect">
              <a:avLst/>
            </a:prstGeom>
          </p:spPr>
          <p:txBody>
            <a:bodyPr wrap="square" lIns="91436" tIns="45718" rIns="91436" bIns="45718">
              <a:spAutoFit/>
            </a:bodyPr>
            <a:lstStyle/>
            <a:p>
              <a:pPr>
                <a:lnSpc>
                  <a:spcPct val="150000"/>
                </a:lnSpc>
              </a:pPr>
              <a:r>
                <a:rPr lang="en-US" altLang="zh-CN" dirty="0">
                  <a:solidFill>
                    <a:schemeClr val="bg2">
                      <a:lumMod val="50000"/>
                    </a:schemeClr>
                  </a:solidFill>
                  <a:latin typeface="微软雅黑" panose="020B0503020204020204" pitchFamily="34" charset="-122"/>
                  <a:ea typeface="微软雅黑" panose="020B0503020204020204" pitchFamily="34" charset="-122"/>
                </a:rPr>
                <a:t>R*</a:t>
              </a:r>
              <a:r>
                <a:rPr lang="zh-CN" altLang="zh-CN" dirty="0">
                  <a:solidFill>
                    <a:schemeClr val="bg2">
                      <a:lumMod val="50000"/>
                    </a:schemeClr>
                  </a:solidFill>
                  <a:latin typeface="微软雅黑" panose="020B0503020204020204" pitchFamily="34" charset="-122"/>
                  <a:ea typeface="微软雅黑" panose="020B0503020204020204" pitchFamily="34" charset="-122"/>
                </a:rPr>
                <a:t>树提出了对索引中已有结点中的单元进行有选择的重新的插入，以优化</a:t>
              </a:r>
              <a:r>
                <a:rPr lang="en-US" altLang="zh-CN" dirty="0">
                  <a:solidFill>
                    <a:schemeClr val="bg2">
                      <a:lumMod val="50000"/>
                    </a:schemeClr>
                  </a:solidFill>
                  <a:latin typeface="微软雅黑" panose="020B0503020204020204" pitchFamily="34" charset="-122"/>
                  <a:ea typeface="微软雅黑" panose="020B0503020204020204" pitchFamily="34" charset="-122"/>
                </a:rPr>
                <a:t>R</a:t>
              </a:r>
              <a:r>
                <a:rPr lang="zh-CN" altLang="zh-CN" dirty="0">
                  <a:solidFill>
                    <a:schemeClr val="bg2">
                      <a:lumMod val="50000"/>
                    </a:schemeClr>
                  </a:solidFill>
                  <a:latin typeface="微软雅黑" panose="020B0503020204020204" pitchFamily="34" charset="-122"/>
                  <a:ea typeface="微软雅黑" panose="020B0503020204020204" pitchFamily="34" charset="-122"/>
                </a:rPr>
                <a:t>树的整体结构。</a:t>
              </a:r>
            </a:p>
          </p:txBody>
        </p:sp>
        <p:sp>
          <p:nvSpPr>
            <p:cNvPr id="47" name="文本框 46"/>
            <p:cNvSpPr txBox="1"/>
            <p:nvPr/>
          </p:nvSpPr>
          <p:spPr>
            <a:xfrm>
              <a:off x="5364313" y="5103728"/>
              <a:ext cx="2031317" cy="458904"/>
            </a:xfrm>
            <a:prstGeom prst="rect">
              <a:avLst/>
            </a:prstGeom>
            <a:noFill/>
          </p:spPr>
          <p:txBody>
            <a:bodyPr wrap="none" lIns="91436" tIns="45718" rIns="91436" bIns="45718" rtlCol="0">
              <a:spAutoFit/>
            </a:bodyPr>
            <a:lstStyle/>
            <a:p>
              <a:pPr>
                <a:lnSpc>
                  <a:spcPct val="150000"/>
                </a:lnSpc>
              </a:pPr>
              <a:r>
                <a:rPr lang="zh-CN" altLang="zh-CN" b="1" dirty="0">
                  <a:solidFill>
                    <a:schemeClr val="bg1">
                      <a:lumMod val="50000"/>
                    </a:schemeClr>
                  </a:solidFill>
                  <a:latin typeface="微软雅黑" panose="020B0503020204020204" pitchFamily="34" charset="-122"/>
                  <a:ea typeface="微软雅黑" panose="020B0503020204020204" pitchFamily="34" charset="-122"/>
                </a:rPr>
                <a:t>强制重新插入算法</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666819" y="300264"/>
            <a:ext cx="3257149" cy="954107"/>
            <a:chOff x="666819" y="300264"/>
            <a:chExt cx="3257149" cy="954107"/>
          </a:xfrm>
        </p:grpSpPr>
        <p:sp>
          <p:nvSpPr>
            <p:cNvPr id="54" name="圆角矩形 5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4464788" y="3331210"/>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过程论述</a:t>
            </a:r>
          </a:p>
        </p:txBody>
      </p:sp>
      <p:sp>
        <p:nvSpPr>
          <p:cNvPr id="45" name="矩形 44"/>
          <p:cNvSpPr/>
          <p:nvPr/>
        </p:nvSpPr>
        <p:spPr>
          <a:xfrm>
            <a:off x="4860828" y="4340647"/>
            <a:ext cx="2470348"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Process Discourse</a:t>
            </a: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4464788" y="3331210"/>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过程论述</a:t>
            </a:r>
          </a:p>
        </p:txBody>
      </p:sp>
      <p:sp>
        <p:nvSpPr>
          <p:cNvPr id="45" name="矩形 44"/>
          <p:cNvSpPr/>
          <p:nvPr/>
        </p:nvSpPr>
        <p:spPr>
          <a:xfrm>
            <a:off x="4860828" y="4340647"/>
            <a:ext cx="2470348"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Process Discourse</a:t>
            </a: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19231546-A687-4D2F-A8B3-BFDD876B5B28}"/>
              </a:ext>
            </a:extLst>
          </p:cNvPr>
          <p:cNvSpPr txBox="1"/>
          <p:nvPr/>
        </p:nvSpPr>
        <p:spPr>
          <a:xfrm>
            <a:off x="4028766" y="4998461"/>
            <a:ext cx="4134465" cy="523220"/>
          </a:xfrm>
          <a:prstGeom prst="rect">
            <a:avLst/>
          </a:prstGeom>
          <a:noFill/>
        </p:spPr>
        <p:txBody>
          <a:bodyPr wrap="none" rtlCol="0">
            <a:spAutoFit/>
          </a:bodyPr>
          <a:lstStyle/>
          <a:p>
            <a:r>
              <a:rPr lang="en-US" altLang="zh-CN" sz="2800" b="1" dirty="0">
                <a:latin typeface="+mn-ea"/>
              </a:rPr>
              <a:t>R*</a:t>
            </a:r>
            <a:r>
              <a:rPr lang="zh-CN" altLang="en-US" sz="2800" b="1" dirty="0">
                <a:latin typeface="+mn-ea"/>
              </a:rPr>
              <a:t>基本操作实现过程论述</a:t>
            </a:r>
          </a:p>
        </p:txBody>
      </p:sp>
    </p:spTree>
    <p:extLst>
      <p:ext uri="{BB962C8B-B14F-4D97-AF65-F5344CB8AC3E}">
        <p14:creationId xmlns:p14="http://schemas.microsoft.com/office/powerpoint/2010/main" val="2800661327"/>
      </p:ext>
    </p:extLst>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bwMode="auto">
          <a:xfrm>
            <a:off x="3758868" y="2995631"/>
            <a:ext cx="2818591" cy="1"/>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3751765" y="1709940"/>
            <a:ext cx="2825694"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9079048" y="987596"/>
            <a:ext cx="2948704" cy="1346903"/>
          </a:xfrm>
          <a:prstGeom prst="rect">
            <a:avLst/>
          </a:prstGeom>
        </p:spPr>
        <p:txBody>
          <a:bodyPr wrap="square" lIns="91436" tIns="45718" rIns="91436" bIns="45718">
            <a:spAutoFit/>
          </a:bodyPr>
          <a:lstStyle/>
          <a:p>
            <a:pPr>
              <a:lnSpc>
                <a:spcPct val="150000"/>
              </a:lnSpc>
            </a:pP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boundingbox</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类定义了</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BMR</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和相关的方法，</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lowedge</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和</a:t>
            </a:r>
            <a:r>
              <a:rPr lang="en-US" altLang="zh-CN" sz="1400" dirty="0" err="1">
                <a:solidFill>
                  <a:schemeClr val="bg2">
                    <a:lumMod val="50000"/>
                  </a:schemeClr>
                </a:solidFill>
                <a:latin typeface="微软雅黑" panose="020B0503020204020204" pitchFamily="34" charset="-122"/>
                <a:ea typeface="微软雅黑" panose="020B0503020204020204" pitchFamily="34" charset="-122"/>
              </a:rPr>
              <a:t>highedge</a:t>
            </a:r>
            <a:r>
              <a:rPr lang="zh-CN" altLang="zh-CN" sz="1400" dirty="0">
                <a:solidFill>
                  <a:schemeClr val="bg2">
                    <a:lumMod val="50000"/>
                  </a:schemeClr>
                </a:solidFill>
                <a:latin typeface="微软雅黑" panose="020B0503020204020204" pitchFamily="34" charset="-122"/>
                <a:ea typeface="微软雅黑" panose="020B0503020204020204" pitchFamily="34" charset="-122"/>
              </a:rPr>
              <a:t>分别是两个含有两个元素——横坐标、纵坐标的数组，</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6753458" y="2654769"/>
            <a:ext cx="4651179" cy="787519"/>
          </a:xfrm>
          <a:prstGeom prst="rect">
            <a:avLst/>
          </a:prstGeom>
        </p:spPr>
        <p:txBody>
          <a:bodyPr wrap="square" lIns="91436" tIns="45718" rIns="91436" bIns="45718">
            <a:spAutoFit/>
          </a:bodyPr>
          <a:lstStyle/>
          <a:p>
            <a:pPr>
              <a:lnSpc>
                <a:spcPct val="150000"/>
              </a:lnSpc>
            </a:pPr>
            <a:r>
              <a:rPr lang="en-US" altLang="zh-CN" sz="1600" dirty="0" err="1">
                <a:solidFill>
                  <a:schemeClr val="bg2">
                    <a:lumMod val="50000"/>
                  </a:schemeClr>
                </a:solidFill>
                <a:latin typeface="微软雅黑" panose="020B0503020204020204" pitchFamily="34" charset="-122"/>
                <a:ea typeface="微软雅黑" panose="020B0503020204020204" pitchFamily="34" charset="-122"/>
              </a:rPr>
              <a:t>Boundingbox</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类用于存放数据，并</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合理地组织</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R*</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的构造过程。</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66819" y="300264"/>
            <a:ext cx="3257149" cy="954107"/>
            <a:chOff x="666819" y="300264"/>
            <a:chExt cx="3257149" cy="954107"/>
          </a:xfrm>
        </p:grpSpPr>
        <p:sp>
          <p:nvSpPr>
            <p:cNvPr id="40" name="圆角矩形 39"/>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1" name="图片 30">
            <a:extLst>
              <a:ext uri="{FF2B5EF4-FFF2-40B4-BE49-F238E27FC236}">
                <a16:creationId xmlns:a16="http://schemas.microsoft.com/office/drawing/2014/main" id="{527D7448-C0CB-479B-9814-D66FC374FC5E}"/>
              </a:ext>
            </a:extLst>
          </p:cNvPr>
          <p:cNvPicPr/>
          <p:nvPr/>
        </p:nvPicPr>
        <p:blipFill>
          <a:blip r:embed="rId2">
            <a:extLst>
              <a:ext uri="{28A0092B-C50C-407E-A947-70E740481C1C}">
                <a14:useLocalDpi xmlns:a14="http://schemas.microsoft.com/office/drawing/2010/main" val="0"/>
              </a:ext>
            </a:extLst>
          </a:blip>
          <a:stretch>
            <a:fillRect/>
          </a:stretch>
        </p:blipFill>
        <p:spPr>
          <a:xfrm>
            <a:off x="443007" y="1069408"/>
            <a:ext cx="2867025" cy="5715635"/>
          </a:xfrm>
          <a:prstGeom prst="rect">
            <a:avLst/>
          </a:prstGeom>
        </p:spPr>
      </p:pic>
      <p:sp>
        <p:nvSpPr>
          <p:cNvPr id="28" name="文本框 27">
            <a:extLst>
              <a:ext uri="{FF2B5EF4-FFF2-40B4-BE49-F238E27FC236}">
                <a16:creationId xmlns:a16="http://schemas.microsoft.com/office/drawing/2014/main" id="{9EC0C460-7276-4909-84F9-4FE41FD01768}"/>
              </a:ext>
            </a:extLst>
          </p:cNvPr>
          <p:cNvSpPr txBox="1"/>
          <p:nvPr/>
        </p:nvSpPr>
        <p:spPr>
          <a:xfrm>
            <a:off x="4007503" y="780397"/>
            <a:ext cx="2624116" cy="400110"/>
          </a:xfrm>
          <a:prstGeom prst="rect">
            <a:avLst/>
          </a:prstGeom>
          <a:noFill/>
        </p:spPr>
        <p:txBody>
          <a:bodyPr wrap="none" rtlCol="0">
            <a:spAutoFit/>
          </a:bodyPr>
          <a:lstStyle/>
          <a:p>
            <a:r>
              <a:rPr lang="en-US" altLang="zh-CN" sz="2000" b="1" dirty="0" err="1"/>
              <a:t>Boundingbox</a:t>
            </a:r>
            <a:r>
              <a:rPr lang="zh-CN" altLang="en-US" sz="2000" b="1" dirty="0"/>
              <a:t>类的实现</a:t>
            </a:r>
          </a:p>
        </p:txBody>
      </p:sp>
      <p:pic>
        <p:nvPicPr>
          <p:cNvPr id="42" name="图片 41">
            <a:extLst>
              <a:ext uri="{FF2B5EF4-FFF2-40B4-BE49-F238E27FC236}">
                <a16:creationId xmlns:a16="http://schemas.microsoft.com/office/drawing/2014/main" id="{753EEF3C-960B-4E0C-B040-4F6987B102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87312" y="848796"/>
            <a:ext cx="2391736" cy="1748623"/>
          </a:xfrm>
          <a:prstGeom prst="rect">
            <a:avLst/>
          </a:prstGeom>
        </p:spPr>
      </p:pic>
      <p:graphicFrame>
        <p:nvGraphicFramePr>
          <p:cNvPr id="29" name="表格 28">
            <a:extLst>
              <a:ext uri="{FF2B5EF4-FFF2-40B4-BE49-F238E27FC236}">
                <a16:creationId xmlns:a16="http://schemas.microsoft.com/office/drawing/2014/main" id="{56E9A110-5E41-4697-9DE4-97135B35DD59}"/>
              </a:ext>
            </a:extLst>
          </p:cNvPr>
          <p:cNvGraphicFramePr>
            <a:graphicFrameLocks noGrp="1"/>
          </p:cNvGraphicFramePr>
          <p:nvPr>
            <p:extLst>
              <p:ext uri="{D42A27DB-BD31-4B8C-83A1-F6EECF244321}">
                <p14:modId xmlns:p14="http://schemas.microsoft.com/office/powerpoint/2010/main" val="776054706"/>
              </p:ext>
            </p:extLst>
          </p:nvPr>
        </p:nvGraphicFramePr>
        <p:xfrm>
          <a:off x="4123806" y="3735858"/>
          <a:ext cx="6662420" cy="2589534"/>
        </p:xfrm>
        <a:graphic>
          <a:graphicData uri="http://schemas.openxmlformats.org/drawingml/2006/table">
            <a:tbl>
              <a:tblPr firstRow="1" firstCol="1" bandRow="1">
                <a:tableStyleId>{5C22544A-7EE6-4342-B048-85BDC9FD1C3A}</a:tableStyleId>
              </a:tblPr>
              <a:tblGrid>
                <a:gridCol w="1342390">
                  <a:extLst>
                    <a:ext uri="{9D8B030D-6E8A-4147-A177-3AD203B41FA5}">
                      <a16:colId xmlns:a16="http://schemas.microsoft.com/office/drawing/2014/main" val="4264053611"/>
                    </a:ext>
                  </a:extLst>
                </a:gridCol>
                <a:gridCol w="1534160">
                  <a:extLst>
                    <a:ext uri="{9D8B030D-6E8A-4147-A177-3AD203B41FA5}">
                      <a16:colId xmlns:a16="http://schemas.microsoft.com/office/drawing/2014/main" val="3602544742"/>
                    </a:ext>
                  </a:extLst>
                </a:gridCol>
                <a:gridCol w="1744980">
                  <a:extLst>
                    <a:ext uri="{9D8B030D-6E8A-4147-A177-3AD203B41FA5}">
                      <a16:colId xmlns:a16="http://schemas.microsoft.com/office/drawing/2014/main" val="3311349161"/>
                    </a:ext>
                  </a:extLst>
                </a:gridCol>
                <a:gridCol w="2040890">
                  <a:extLst>
                    <a:ext uri="{9D8B030D-6E8A-4147-A177-3AD203B41FA5}">
                      <a16:colId xmlns:a16="http://schemas.microsoft.com/office/drawing/2014/main" val="3485103536"/>
                    </a:ext>
                  </a:extLst>
                </a:gridCol>
              </a:tblGrid>
              <a:tr h="217886">
                <a:tc>
                  <a:txBody>
                    <a:bodyPr/>
                    <a:lstStyle/>
                    <a:p>
                      <a:pPr algn="l">
                        <a:lnSpc>
                          <a:spcPts val="2000"/>
                        </a:lnSpc>
                        <a:spcAft>
                          <a:spcPts val="0"/>
                        </a:spcAft>
                      </a:pPr>
                      <a:r>
                        <a:rPr lang="zh-CN" sz="1200" kern="0">
                          <a:effectLst/>
                        </a:rPr>
                        <a:t>成员函数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作用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成员函数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作用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194363"/>
                  </a:ext>
                </a:extLst>
              </a:tr>
              <a:tr h="202565">
                <a:tc>
                  <a:txBody>
                    <a:bodyPr/>
                    <a:lstStyle/>
                    <a:p>
                      <a:pPr algn="l">
                        <a:lnSpc>
                          <a:spcPts val="2000"/>
                        </a:lnSpc>
                        <a:spcAft>
                          <a:spcPts val="0"/>
                        </a:spcAft>
                      </a:pPr>
                      <a:r>
                        <a:rPr lang="en-US" sz="1200" kern="0">
                          <a:effectLst/>
                        </a:rPr>
                        <a:t>area</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计算</a:t>
                      </a:r>
                      <a:r>
                        <a:rPr lang="en-US" sz="1200" kern="0">
                          <a:effectLst/>
                        </a:rPr>
                        <a:t>BMR</a:t>
                      </a:r>
                      <a:r>
                        <a:rPr lang="zh-CN" sz="1200" kern="0">
                          <a:effectLst/>
                        </a:rPr>
                        <a:t>面积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overlap_area</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计算</a:t>
                      </a:r>
                      <a:r>
                        <a:rPr lang="en-US" sz="1200" kern="0">
                          <a:effectLst/>
                        </a:rPr>
                        <a:t>BMR</a:t>
                      </a:r>
                      <a:r>
                        <a:rPr lang="zh-CN" sz="1200" kern="0">
                          <a:effectLst/>
                        </a:rPr>
                        <a:t>部分重叠面积</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21075044"/>
                  </a:ext>
                </a:extLst>
              </a:tr>
              <a:tr h="202565">
                <a:tc>
                  <a:txBody>
                    <a:bodyPr/>
                    <a:lstStyle/>
                    <a:p>
                      <a:pPr algn="l">
                        <a:lnSpc>
                          <a:spcPts val="2000"/>
                        </a:lnSpc>
                        <a:spcAft>
                          <a:spcPts val="0"/>
                        </a:spcAft>
                      </a:pPr>
                      <a:r>
                        <a:rPr lang="en-US" sz="1200" kern="0">
                          <a:effectLst/>
                        </a:rPr>
                        <a:t>assignbound</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用另一个</a:t>
                      </a:r>
                      <a:r>
                        <a:rPr lang="en-US" sz="1200" kern="0">
                          <a:effectLst/>
                        </a:rPr>
                        <a:t>BMR</a:t>
                      </a:r>
                      <a:r>
                        <a:rPr lang="zh-CN" sz="1200" kern="0">
                          <a:effectLst/>
                        </a:rPr>
                        <a:t>赋值</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reset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重置</a:t>
                      </a:r>
                      <a:r>
                        <a:rPr lang="en-US" sz="1200" kern="0">
                          <a:effectLst/>
                        </a:rPr>
                        <a:t>BMR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99982117"/>
                  </a:ext>
                </a:extLst>
              </a:tr>
              <a:tr h="202565">
                <a:tc>
                  <a:txBody>
                    <a:bodyPr/>
                    <a:lstStyle/>
                    <a:p>
                      <a:pPr algn="l">
                        <a:lnSpc>
                          <a:spcPts val="2000"/>
                        </a:lnSpc>
                        <a:spcAft>
                          <a:spcPts val="0"/>
                        </a:spcAft>
                      </a:pPr>
                      <a:r>
                        <a:rPr lang="en-US" sz="1200" kern="0">
                          <a:effectLst/>
                        </a:rPr>
                        <a:t>Cover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判断</a:t>
                      </a:r>
                      <a:r>
                        <a:rPr lang="en-US" sz="1200" kern="0">
                          <a:effectLst/>
                        </a:rPr>
                        <a:t>BMR</a:t>
                      </a:r>
                      <a:r>
                        <a:rPr lang="zh-CN" sz="1200" kern="0">
                          <a:effectLst/>
                        </a:rPr>
                        <a:t>被包含</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stretch</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扩展</a:t>
                      </a:r>
                      <a:r>
                        <a:rPr lang="en-US" sz="1200" kern="0">
                          <a:effectLst/>
                        </a:rPr>
                        <a:t>BMR</a:t>
                      </a:r>
                      <a:r>
                        <a:rPr lang="zh-CN" sz="1200" kern="0">
                          <a:effectLst/>
                        </a:rPr>
                        <a:t>纸最小外接的矩形</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74996805"/>
                  </a:ext>
                </a:extLst>
              </a:tr>
              <a:tr h="202565">
                <a:tc>
                  <a:txBody>
                    <a:bodyPr/>
                    <a:lstStyle/>
                    <a:p>
                      <a:pPr algn="l">
                        <a:lnSpc>
                          <a:spcPts val="2000"/>
                        </a:lnSpc>
                        <a:spcAft>
                          <a:spcPts val="0"/>
                        </a:spcAft>
                      </a:pPr>
                      <a:r>
                        <a:rPr lang="en-US" sz="1200" kern="0">
                          <a:effectLst/>
                        </a:rPr>
                        <a:t>distanceFromCenter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计算两个</a:t>
                      </a:r>
                      <a:r>
                        <a:rPr lang="en-US" sz="1200" kern="0">
                          <a:effectLst/>
                        </a:rPr>
                        <a:t>BMR</a:t>
                      </a:r>
                      <a:r>
                        <a:rPr lang="zh-CN" sz="1200" kern="0">
                          <a:effectLst/>
                        </a:rPr>
                        <a:t>中点距离</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SortByArea</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按照扩展面积增量排序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44614760"/>
                  </a:ext>
                </a:extLst>
              </a:tr>
              <a:tr h="202565">
                <a:tc>
                  <a:txBody>
                    <a:bodyPr/>
                    <a:lstStyle/>
                    <a:p>
                      <a:pPr algn="l">
                        <a:lnSpc>
                          <a:spcPts val="2000"/>
                        </a:lnSpc>
                        <a:spcAft>
                          <a:spcPts val="0"/>
                        </a:spcAft>
                      </a:pPr>
                      <a:r>
                        <a:rPr lang="en-US" sz="1200" kern="0">
                          <a:effectLst/>
                        </a:rPr>
                        <a:t>edgeDeltas</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计算</a:t>
                      </a:r>
                      <a:r>
                        <a:rPr lang="en-US" sz="1200" kern="0">
                          <a:effectLst/>
                        </a:rPr>
                        <a:t>BMR</a:t>
                      </a:r>
                      <a:r>
                        <a:rPr lang="zh-CN" sz="1200" kern="0">
                          <a:effectLst/>
                        </a:rPr>
                        <a:t>周长</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SortByDistanceFromCenter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按照扩展中点距离增量排序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89834277"/>
                  </a:ext>
                </a:extLst>
              </a:tr>
              <a:tr h="202565">
                <a:tc>
                  <a:txBody>
                    <a:bodyPr/>
                    <a:lstStyle/>
                    <a:p>
                      <a:pPr algn="l">
                        <a:lnSpc>
                          <a:spcPts val="2000"/>
                        </a:lnSpc>
                        <a:spcAft>
                          <a:spcPts val="0"/>
                        </a:spcAft>
                      </a:pPr>
                      <a:r>
                        <a:rPr lang="en-US" sz="1200" kern="0">
                          <a:effectLst/>
                        </a:rPr>
                        <a:t>Overlap</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判断</a:t>
                      </a:r>
                      <a:r>
                        <a:rPr lang="en-US" sz="1200" kern="0">
                          <a:effectLst/>
                        </a:rPr>
                        <a:t>BMR</a:t>
                      </a:r>
                      <a:r>
                        <a:rPr lang="zh-CN" sz="1200" kern="0">
                          <a:effectLst/>
                        </a:rPr>
                        <a:t>是否部分重叠</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SortByHighedge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按照坐标大小排序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99636511"/>
                  </a:ext>
                </a:extLst>
              </a:tr>
              <a:tr h="202565">
                <a:tc>
                  <a:txBody>
                    <a:bodyPr/>
                    <a:lstStyle/>
                    <a:p>
                      <a:pPr algn="l"/>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l"/>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SortByLowedge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dirty="0">
                          <a:effectLst/>
                        </a:rPr>
                        <a:t>按照坐标大小排序</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19563053"/>
                  </a:ext>
                </a:extLst>
              </a:tr>
            </a:tbl>
          </a:graphicData>
        </a:graphic>
      </p:graphicFrame>
    </p:spTree>
  </p:cSld>
  <p:clrMapOvr>
    <a:masterClrMapping/>
  </p:clrMapOvr>
  <p:transition spd="slow"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bwMode="auto">
          <a:xfrm>
            <a:off x="3758868" y="2279319"/>
            <a:ext cx="2825694"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7308783" y="936286"/>
            <a:ext cx="3353298" cy="1895515"/>
          </a:xfrm>
          <a:prstGeom prst="rect">
            <a:avLst/>
          </a:prstGeom>
        </p:spPr>
        <p:txBody>
          <a:bodyPr wrap="square" lIns="91436" tIns="45718" rIns="91436" bIns="45718">
            <a:spAutoFit/>
          </a:bodyPr>
          <a:lstStyle/>
          <a:p>
            <a:pPr>
              <a:lnSpc>
                <a:spcPct val="15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根据</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R*</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树相关论文和算法思路，我们设计出</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R*</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树的有关方法，主要使用了算法理论中</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与</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建树、查询有关的算法，并添加了解决具体问题的方法，如</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trafficVolume5</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解决</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F5</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66819" y="300264"/>
            <a:ext cx="3257149" cy="954107"/>
            <a:chOff x="666819" y="300264"/>
            <a:chExt cx="3257149" cy="954107"/>
          </a:xfrm>
        </p:grpSpPr>
        <p:sp>
          <p:nvSpPr>
            <p:cNvPr id="40" name="圆角矩形 39"/>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文本框 27">
            <a:extLst>
              <a:ext uri="{FF2B5EF4-FFF2-40B4-BE49-F238E27FC236}">
                <a16:creationId xmlns:a16="http://schemas.microsoft.com/office/drawing/2014/main" id="{9EC0C460-7276-4909-84F9-4FE41FD01768}"/>
              </a:ext>
            </a:extLst>
          </p:cNvPr>
          <p:cNvSpPr txBox="1"/>
          <p:nvPr/>
        </p:nvSpPr>
        <p:spPr>
          <a:xfrm>
            <a:off x="4007503" y="780397"/>
            <a:ext cx="2245936" cy="400110"/>
          </a:xfrm>
          <a:prstGeom prst="rect">
            <a:avLst/>
          </a:prstGeom>
          <a:noFill/>
        </p:spPr>
        <p:txBody>
          <a:bodyPr wrap="none" rtlCol="0">
            <a:spAutoFit/>
          </a:bodyPr>
          <a:lstStyle/>
          <a:p>
            <a:r>
              <a:rPr lang="en-US" altLang="zh-CN" sz="2000" b="1" dirty="0"/>
              <a:t>RStarTree</a:t>
            </a:r>
            <a:r>
              <a:rPr lang="zh-CN" altLang="en-US" sz="2000" b="1" dirty="0"/>
              <a:t>类的实现</a:t>
            </a:r>
          </a:p>
        </p:txBody>
      </p:sp>
      <p:pic>
        <p:nvPicPr>
          <p:cNvPr id="16" name="图片 15">
            <a:extLst>
              <a:ext uri="{FF2B5EF4-FFF2-40B4-BE49-F238E27FC236}">
                <a16:creationId xmlns:a16="http://schemas.microsoft.com/office/drawing/2014/main" id="{BD6F3AA4-2CEF-499D-88A3-0D7C0F5400A6}"/>
              </a:ext>
            </a:extLst>
          </p:cNvPr>
          <p:cNvPicPr/>
          <p:nvPr/>
        </p:nvPicPr>
        <p:blipFill>
          <a:blip r:embed="rId2">
            <a:extLst>
              <a:ext uri="{28A0092B-C50C-407E-A947-70E740481C1C}">
                <a14:useLocalDpi xmlns:a14="http://schemas.microsoft.com/office/drawing/2010/main" val="0"/>
              </a:ext>
            </a:extLst>
          </a:blip>
          <a:stretch>
            <a:fillRect/>
          </a:stretch>
        </p:blipFill>
        <p:spPr>
          <a:xfrm>
            <a:off x="449503" y="1069408"/>
            <a:ext cx="3309365" cy="5175901"/>
          </a:xfrm>
          <a:prstGeom prst="rect">
            <a:avLst/>
          </a:prstGeom>
        </p:spPr>
      </p:pic>
      <p:graphicFrame>
        <p:nvGraphicFramePr>
          <p:cNvPr id="2" name="表格 1">
            <a:extLst>
              <a:ext uri="{FF2B5EF4-FFF2-40B4-BE49-F238E27FC236}">
                <a16:creationId xmlns:a16="http://schemas.microsoft.com/office/drawing/2014/main" id="{94C1F575-63D3-4BC7-A704-CDB7D7CACD6C}"/>
              </a:ext>
            </a:extLst>
          </p:cNvPr>
          <p:cNvGraphicFramePr>
            <a:graphicFrameLocks noGrp="1"/>
          </p:cNvGraphicFramePr>
          <p:nvPr>
            <p:extLst>
              <p:ext uri="{D42A27DB-BD31-4B8C-83A1-F6EECF244321}">
                <p14:modId xmlns:p14="http://schemas.microsoft.com/office/powerpoint/2010/main" val="577026033"/>
              </p:ext>
            </p:extLst>
          </p:nvPr>
        </p:nvGraphicFramePr>
        <p:xfrm>
          <a:off x="4448421" y="3218620"/>
          <a:ext cx="7108190" cy="3067880"/>
        </p:xfrm>
        <a:graphic>
          <a:graphicData uri="http://schemas.openxmlformats.org/drawingml/2006/table">
            <a:tbl>
              <a:tblPr firstRow="1" firstCol="1" bandRow="1">
                <a:tableStyleId>{5C22544A-7EE6-4342-B048-85BDC9FD1C3A}</a:tableStyleId>
              </a:tblPr>
              <a:tblGrid>
                <a:gridCol w="1257300">
                  <a:extLst>
                    <a:ext uri="{9D8B030D-6E8A-4147-A177-3AD203B41FA5}">
                      <a16:colId xmlns:a16="http://schemas.microsoft.com/office/drawing/2014/main" val="4134327875"/>
                    </a:ext>
                  </a:extLst>
                </a:gridCol>
                <a:gridCol w="2070100">
                  <a:extLst>
                    <a:ext uri="{9D8B030D-6E8A-4147-A177-3AD203B41FA5}">
                      <a16:colId xmlns:a16="http://schemas.microsoft.com/office/drawing/2014/main" val="1924848120"/>
                    </a:ext>
                  </a:extLst>
                </a:gridCol>
                <a:gridCol w="1294130">
                  <a:extLst>
                    <a:ext uri="{9D8B030D-6E8A-4147-A177-3AD203B41FA5}">
                      <a16:colId xmlns:a16="http://schemas.microsoft.com/office/drawing/2014/main" val="219078705"/>
                    </a:ext>
                  </a:extLst>
                </a:gridCol>
                <a:gridCol w="2486660">
                  <a:extLst>
                    <a:ext uri="{9D8B030D-6E8A-4147-A177-3AD203B41FA5}">
                      <a16:colId xmlns:a16="http://schemas.microsoft.com/office/drawing/2014/main" val="1356284325"/>
                    </a:ext>
                  </a:extLst>
                </a:gridCol>
              </a:tblGrid>
              <a:tr h="26670">
                <a:tc>
                  <a:txBody>
                    <a:bodyPr/>
                    <a:lstStyle/>
                    <a:p>
                      <a:pPr algn="l">
                        <a:lnSpc>
                          <a:spcPts val="2000"/>
                        </a:lnSpc>
                        <a:spcAft>
                          <a:spcPts val="0"/>
                        </a:spcAft>
                      </a:pPr>
                      <a:r>
                        <a:rPr lang="zh-CN" sz="1200" kern="0">
                          <a:effectLst/>
                        </a:rPr>
                        <a:t>成员函数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作用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成员函数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作用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47634510"/>
                  </a:ext>
                </a:extLst>
              </a:tr>
              <a:tr h="53340">
                <a:tc>
                  <a:txBody>
                    <a:bodyPr/>
                    <a:lstStyle/>
                    <a:p>
                      <a:pPr algn="l">
                        <a:lnSpc>
                          <a:spcPts val="2000"/>
                        </a:lnSpc>
                        <a:spcAft>
                          <a:spcPts val="0"/>
                        </a:spcAft>
                      </a:pPr>
                      <a:r>
                        <a:rPr lang="en-US" sz="1200" kern="0">
                          <a:effectLst/>
                        </a:rPr>
                        <a:t>check_pushback</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r>
                        <a:rPr lang="zh-CN" altLang="zh-CN" sz="1200" kern="0" dirty="0">
                          <a:solidFill>
                            <a:schemeClr val="dk1"/>
                          </a:solidFill>
                          <a:effectLst/>
                          <a:latin typeface="+mn-lt"/>
                          <a:ea typeface="+mn-ea"/>
                          <a:cs typeface="+mn-cs"/>
                        </a:rPr>
                        <a:t>检查并记录查询到的数据</a:t>
                      </a:r>
                      <a:endParaRPr lang="zh-CN" altLang="en-US" sz="1200" kern="0" dirty="0">
                        <a:solidFill>
                          <a:schemeClr val="dk1"/>
                        </a:solidFill>
                        <a:effectLst/>
                        <a:latin typeface="+mn-lt"/>
                        <a:ea typeface="+mn-ea"/>
                        <a:cs typeface="+mn-cs"/>
                      </a:endParaRPr>
                    </a:p>
                  </a:txBody>
                  <a:tcPr marL="68580" marR="68580" marT="0" marB="0" anchor="ctr"/>
                </a:tc>
                <a:tc>
                  <a:txBody>
                    <a:bodyPr/>
                    <a:lstStyle/>
                    <a:p>
                      <a:pPr algn="l">
                        <a:lnSpc>
                          <a:spcPts val="2000"/>
                        </a:lnSpc>
                        <a:spcAft>
                          <a:spcPts val="0"/>
                        </a:spcAft>
                      </a:pPr>
                      <a:r>
                        <a:rPr lang="en-US" sz="1200" kern="0">
                          <a:effectLst/>
                        </a:rPr>
                        <a:t>Insert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递归插入到叶结点</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02933900"/>
                  </a:ext>
                </a:extLst>
              </a:tr>
              <a:tr h="53340">
                <a:tc>
                  <a:txBody>
                    <a:bodyPr/>
                    <a:lstStyle/>
                    <a:p>
                      <a:pPr algn="l">
                        <a:lnSpc>
                          <a:spcPts val="2000"/>
                        </a:lnSpc>
                        <a:spcAft>
                          <a:spcPts val="0"/>
                        </a:spcAft>
                      </a:pPr>
                      <a:r>
                        <a:rPr lang="en-US" sz="1200" kern="0">
                          <a:effectLst/>
                        </a:rPr>
                        <a:t>ChooseSplitAxis</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dirty="0">
                          <a:effectLst/>
                        </a:rPr>
                        <a:t>输入要分裂的结点，输出要分裂的坐标轴（维度）</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InsertInternal</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递归插入，路径经过中间结点</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08044740"/>
                  </a:ext>
                </a:extLst>
              </a:tr>
              <a:tr h="26670">
                <a:tc>
                  <a:txBody>
                    <a:bodyPr/>
                    <a:lstStyle/>
                    <a:p>
                      <a:pPr algn="l">
                        <a:lnSpc>
                          <a:spcPts val="2000"/>
                        </a:lnSpc>
                        <a:spcAft>
                          <a:spcPts val="0"/>
                        </a:spcAft>
                      </a:pPr>
                      <a:r>
                        <a:rPr lang="en-US" sz="1200" kern="0">
                          <a:effectLst/>
                        </a:rPr>
                        <a:t>ChooseSubtree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为新的数据选择合适的插入路径</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OverflowTreatment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结点数据溢出处理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22331689"/>
                  </a:ext>
                </a:extLst>
              </a:tr>
              <a:tr h="53340">
                <a:tc>
                  <a:txBody>
                    <a:bodyPr/>
                    <a:lstStyle/>
                    <a:p>
                      <a:pPr algn="l">
                        <a:lnSpc>
                          <a:spcPts val="2000"/>
                        </a:lnSpc>
                        <a:spcAft>
                          <a:spcPts val="0"/>
                        </a:spcAft>
                      </a:pPr>
                      <a:r>
                        <a:rPr lang="en-US" sz="1200" kern="0">
                          <a:effectLst/>
                        </a:rPr>
                        <a:t>Reinsert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强制重新插入</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SetArea</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递归查询叶结点前设定查询空间范围</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1325260"/>
                  </a:ext>
                </a:extLst>
              </a:tr>
              <a:tr h="53340">
                <a:tc>
                  <a:txBody>
                    <a:bodyPr/>
                    <a:lstStyle/>
                    <a:p>
                      <a:pPr algn="l">
                        <a:lnSpc>
                          <a:spcPts val="2000"/>
                        </a:lnSpc>
                        <a:spcAft>
                          <a:spcPts val="0"/>
                        </a:spcAft>
                      </a:pPr>
                      <a:r>
                        <a:rPr lang="en-US" sz="1200" kern="0">
                          <a:effectLst/>
                        </a:rPr>
                        <a:t>CoverFind</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递归查询空间包含关系的子</a:t>
                      </a:r>
                      <a:r>
                        <a:rPr lang="en-US" sz="1200" kern="0">
                          <a:effectLst/>
                        </a:rPr>
                        <a:t>MBR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SetTime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递归查询叶结点前设定查询时间范围</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3893373"/>
                  </a:ext>
                </a:extLst>
              </a:tr>
              <a:tr h="26670">
                <a:tc>
                  <a:txBody>
                    <a:bodyPr/>
                    <a:lstStyle/>
                    <a:p>
                      <a:pPr algn="l">
                        <a:lnSpc>
                          <a:spcPts val="2000"/>
                        </a:lnSpc>
                        <a:spcAft>
                          <a:spcPts val="0"/>
                        </a:spcAft>
                      </a:pPr>
                      <a:r>
                        <a:rPr lang="en-US" sz="1200" kern="0" dirty="0" err="1">
                          <a:effectLst/>
                        </a:rPr>
                        <a:t>FindEntry</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查询操作的入口</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trafficVolume5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解决问题</a:t>
                      </a:r>
                      <a:r>
                        <a:rPr lang="en-US" sz="1200" kern="0">
                          <a:effectLst/>
                        </a:rPr>
                        <a:t>F5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53091801"/>
                  </a:ext>
                </a:extLst>
              </a:tr>
              <a:tr h="26670">
                <a:tc>
                  <a:txBody>
                    <a:bodyPr/>
                    <a:lstStyle/>
                    <a:p>
                      <a:pPr algn="l">
                        <a:lnSpc>
                          <a:spcPts val="2000"/>
                        </a:lnSpc>
                        <a:spcAft>
                          <a:spcPts val="0"/>
                        </a:spcAft>
                      </a:pPr>
                      <a:r>
                        <a:rPr lang="en-US" sz="1200" kern="0">
                          <a:effectLst/>
                        </a:rPr>
                        <a:t>Findleaf</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递归查询叶结点</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trafficVolume6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解决问题</a:t>
                      </a:r>
                      <a:r>
                        <a:rPr lang="en-US" sz="1200" kern="0">
                          <a:effectLst/>
                        </a:rPr>
                        <a:t>F6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76395333"/>
                  </a:ext>
                </a:extLst>
              </a:tr>
              <a:tr h="44450">
                <a:tc>
                  <a:txBody>
                    <a:bodyPr/>
                    <a:lstStyle/>
                    <a:p>
                      <a:pPr algn="l">
                        <a:lnSpc>
                          <a:spcPts val="2000"/>
                        </a:lnSpc>
                        <a:spcAft>
                          <a:spcPts val="0"/>
                        </a:spcAft>
                      </a:pPr>
                      <a:r>
                        <a:rPr lang="en-US" sz="1200" kern="0">
                          <a:effectLst/>
                        </a:rPr>
                        <a:t>Split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a:effectLst/>
                        </a:rPr>
                        <a:t>分裂结点操作</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en-US" sz="1200" kern="0">
                          <a:effectLst/>
                        </a:rPr>
                        <a:t>Route</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lnSpc>
                          <a:spcPts val="2000"/>
                        </a:lnSpc>
                        <a:spcAft>
                          <a:spcPts val="0"/>
                        </a:spcAft>
                      </a:pPr>
                      <a:r>
                        <a:rPr lang="zh-CN" sz="1200" kern="0" dirty="0">
                          <a:effectLst/>
                        </a:rPr>
                        <a:t>解决问题</a:t>
                      </a:r>
                      <a:r>
                        <a:rPr lang="en-US" sz="1200" kern="0" dirty="0">
                          <a:effectLst/>
                        </a:rPr>
                        <a:t>F8</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3022570"/>
                  </a:ext>
                </a:extLst>
              </a:tr>
            </a:tbl>
          </a:graphicData>
        </a:graphic>
      </p:graphicFrame>
    </p:spTree>
    <p:extLst>
      <p:ext uri="{BB962C8B-B14F-4D97-AF65-F5344CB8AC3E}">
        <p14:creationId xmlns:p14="http://schemas.microsoft.com/office/powerpoint/2010/main" val="2062335949"/>
      </p:ext>
    </p:extLst>
  </p:cSld>
  <p:clrMapOvr>
    <a:masterClrMapping/>
  </p:clrMapOvr>
  <p:transition spd="slow"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4464788" y="3331210"/>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过程论述</a:t>
            </a:r>
          </a:p>
        </p:txBody>
      </p:sp>
      <p:sp>
        <p:nvSpPr>
          <p:cNvPr id="45" name="矩形 44"/>
          <p:cNvSpPr/>
          <p:nvPr/>
        </p:nvSpPr>
        <p:spPr>
          <a:xfrm>
            <a:off x="4860828" y="4340647"/>
            <a:ext cx="2470348"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Process Discourse</a:t>
            </a: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19231546-A687-4D2F-A8B3-BFDD876B5B28}"/>
              </a:ext>
            </a:extLst>
          </p:cNvPr>
          <p:cNvSpPr txBox="1"/>
          <p:nvPr/>
        </p:nvSpPr>
        <p:spPr>
          <a:xfrm>
            <a:off x="4028766" y="4998461"/>
            <a:ext cx="4512774" cy="523220"/>
          </a:xfrm>
          <a:prstGeom prst="rect">
            <a:avLst/>
          </a:prstGeom>
          <a:noFill/>
        </p:spPr>
        <p:txBody>
          <a:bodyPr wrap="none" rtlCol="0">
            <a:spAutoFit/>
          </a:bodyPr>
          <a:lstStyle/>
          <a:p>
            <a:r>
              <a:rPr lang="zh-CN" altLang="en-US" sz="2800" b="1" dirty="0">
                <a:latin typeface="+mn-ea"/>
              </a:rPr>
              <a:t>课题具体问题解决过程论述</a:t>
            </a:r>
          </a:p>
        </p:txBody>
      </p:sp>
    </p:spTree>
    <p:extLst>
      <p:ext uri="{BB962C8B-B14F-4D97-AF65-F5344CB8AC3E}">
        <p14:creationId xmlns:p14="http://schemas.microsoft.com/office/powerpoint/2010/main" val="1573962173"/>
      </p:ext>
    </p:extLst>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66819" y="300264"/>
            <a:ext cx="3257149" cy="523220"/>
            <a:chOff x="666819" y="300264"/>
            <a:chExt cx="3257149" cy="523220"/>
          </a:xfrm>
        </p:grpSpPr>
        <p:sp>
          <p:nvSpPr>
            <p:cNvPr id="32" name="圆角矩形 31"/>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p:txBody>
        </p:sp>
      </p:grpSp>
      <p:sp>
        <p:nvSpPr>
          <p:cNvPr id="4" name="文本框 3">
            <a:extLst>
              <a:ext uri="{FF2B5EF4-FFF2-40B4-BE49-F238E27FC236}">
                <a16:creationId xmlns:a16="http://schemas.microsoft.com/office/drawing/2014/main" id="{E16866F2-E8DA-4919-98BC-B5FFDBFC9516}"/>
              </a:ext>
            </a:extLst>
          </p:cNvPr>
          <p:cNvSpPr txBox="1"/>
          <p:nvPr/>
        </p:nvSpPr>
        <p:spPr>
          <a:xfrm>
            <a:off x="1674676" y="1467109"/>
            <a:ext cx="7478202" cy="962956"/>
          </a:xfrm>
          <a:prstGeom prst="rect">
            <a:avLst/>
          </a:prstGeom>
          <a:noFill/>
        </p:spPr>
        <p:txBody>
          <a:bodyPr wrap="square" rtlCol="0">
            <a:spAutoFit/>
          </a:bodyPr>
          <a:lstStyle/>
          <a:p>
            <a:pPr>
              <a:lnSpc>
                <a:spcPct val="150000"/>
              </a:lnSpc>
            </a:pPr>
            <a:r>
              <a:rPr lang="en-US" altLang="zh-CN" sz="2000" dirty="0"/>
              <a:t>F1:</a:t>
            </a:r>
            <a:r>
              <a:rPr lang="zh-CN" altLang="en-US" sz="2000" dirty="0"/>
              <a:t> </a:t>
            </a:r>
            <a:r>
              <a:rPr lang="en-US" altLang="zh-CN" sz="2000" dirty="0"/>
              <a:t> </a:t>
            </a:r>
            <a:r>
              <a:rPr lang="zh-CN" altLang="en-US" sz="2000" dirty="0"/>
              <a:t>通过预处理，将</a:t>
            </a:r>
            <a:r>
              <a:rPr lang="en-US" altLang="zh-CN" sz="2000" dirty="0"/>
              <a:t>id</a:t>
            </a:r>
            <a:r>
              <a:rPr lang="zh-CN" altLang="en-US" sz="2000" dirty="0"/>
              <a:t>为</a:t>
            </a:r>
            <a:r>
              <a:rPr lang="en-US" altLang="zh-CN" sz="2000" dirty="0"/>
              <a:t>1—10357</a:t>
            </a:r>
            <a:r>
              <a:rPr lang="zh-CN" altLang="en-US" sz="2000" dirty="0"/>
              <a:t>出租车的数据整理成</a:t>
            </a:r>
            <a:r>
              <a:rPr lang="en-US" altLang="zh-CN" sz="2000" dirty="0" err="1"/>
              <a:t>jsonp</a:t>
            </a:r>
            <a:r>
              <a:rPr lang="zh-CN" altLang="en-US" sz="2000" dirty="0"/>
              <a:t>格式放在本地中，需要显示哪一辆车的点轨迹即加载对应</a:t>
            </a:r>
            <a:r>
              <a:rPr lang="en-US" altLang="zh-CN" sz="2000" dirty="0"/>
              <a:t>id</a:t>
            </a:r>
            <a:r>
              <a:rPr lang="zh-CN" altLang="en-US" sz="2000" dirty="0"/>
              <a:t>的</a:t>
            </a:r>
            <a:r>
              <a:rPr lang="en-US" altLang="zh-CN" sz="2000" dirty="0"/>
              <a:t>json</a:t>
            </a:r>
            <a:r>
              <a:rPr lang="zh-CN" altLang="en-US" sz="2000" dirty="0"/>
              <a:t>文件。</a:t>
            </a:r>
          </a:p>
        </p:txBody>
      </p:sp>
      <p:sp>
        <p:nvSpPr>
          <p:cNvPr id="5" name="文本框 4">
            <a:extLst>
              <a:ext uri="{FF2B5EF4-FFF2-40B4-BE49-F238E27FC236}">
                <a16:creationId xmlns:a16="http://schemas.microsoft.com/office/drawing/2014/main" id="{78BA8E95-F299-4E48-91EB-ECCB89F1BB33}"/>
              </a:ext>
            </a:extLst>
          </p:cNvPr>
          <p:cNvSpPr txBox="1"/>
          <p:nvPr/>
        </p:nvSpPr>
        <p:spPr>
          <a:xfrm>
            <a:off x="1674676" y="3967034"/>
            <a:ext cx="7466028" cy="501291"/>
          </a:xfrm>
          <a:prstGeom prst="rect">
            <a:avLst/>
          </a:prstGeom>
          <a:noFill/>
        </p:spPr>
        <p:txBody>
          <a:bodyPr wrap="square" rtlCol="0">
            <a:spAutoFit/>
          </a:bodyPr>
          <a:lstStyle/>
          <a:p>
            <a:pPr>
              <a:lnSpc>
                <a:spcPct val="150000"/>
              </a:lnSpc>
            </a:pPr>
            <a:r>
              <a:rPr lang="en-US" altLang="zh-CN" sz="2000" dirty="0"/>
              <a:t>F3: </a:t>
            </a:r>
            <a:r>
              <a:rPr lang="zh-CN" altLang="en-US" sz="2000" dirty="0"/>
              <a:t>直接调用</a:t>
            </a:r>
            <a:r>
              <a:rPr lang="en-US" altLang="zh-CN" sz="2000" dirty="0"/>
              <a:t>RStarTree</a:t>
            </a:r>
            <a:r>
              <a:rPr lang="zh-CN" altLang="en-US" sz="2000" dirty="0"/>
              <a:t>的</a:t>
            </a:r>
            <a:r>
              <a:rPr lang="en-US" altLang="zh-CN" sz="2000" dirty="0" err="1"/>
              <a:t>FindEntry</a:t>
            </a:r>
            <a:r>
              <a:rPr lang="zh-CN" altLang="en-US" sz="2000" dirty="0"/>
              <a:t>函数统计</a:t>
            </a:r>
          </a:p>
        </p:txBody>
      </p:sp>
      <p:sp>
        <p:nvSpPr>
          <p:cNvPr id="6" name="文本框 5">
            <a:extLst>
              <a:ext uri="{FF2B5EF4-FFF2-40B4-BE49-F238E27FC236}">
                <a16:creationId xmlns:a16="http://schemas.microsoft.com/office/drawing/2014/main" id="{E73CAC2A-7704-408E-B9AF-DC660F3383D2}"/>
              </a:ext>
            </a:extLst>
          </p:cNvPr>
          <p:cNvSpPr txBox="1"/>
          <p:nvPr/>
        </p:nvSpPr>
        <p:spPr>
          <a:xfrm>
            <a:off x="1674676" y="2670775"/>
            <a:ext cx="7466029" cy="962956"/>
          </a:xfrm>
          <a:prstGeom prst="rect">
            <a:avLst/>
          </a:prstGeom>
          <a:noFill/>
        </p:spPr>
        <p:txBody>
          <a:bodyPr wrap="square" rtlCol="0">
            <a:spAutoFit/>
          </a:bodyPr>
          <a:lstStyle/>
          <a:p>
            <a:pPr>
              <a:lnSpc>
                <a:spcPct val="150000"/>
              </a:lnSpc>
            </a:pPr>
            <a:r>
              <a:rPr lang="en-US" altLang="zh-CN" sz="2000" dirty="0"/>
              <a:t>F2</a:t>
            </a:r>
            <a:r>
              <a:rPr lang="zh-CN" altLang="en-US" sz="2000" dirty="0"/>
              <a:t>：直接通过百度地图提供的</a:t>
            </a:r>
            <a:r>
              <a:rPr lang="en-US" altLang="zh-CN" sz="2000" dirty="0"/>
              <a:t>JavaScript API</a:t>
            </a:r>
            <a:r>
              <a:rPr lang="zh-CN" altLang="en-US" sz="2000" dirty="0"/>
              <a:t> 进行地图缩放和点大小的调整。</a:t>
            </a:r>
          </a:p>
        </p:txBody>
      </p:sp>
      <p:sp>
        <p:nvSpPr>
          <p:cNvPr id="7" name="文本框 6">
            <a:extLst>
              <a:ext uri="{FF2B5EF4-FFF2-40B4-BE49-F238E27FC236}">
                <a16:creationId xmlns:a16="http://schemas.microsoft.com/office/drawing/2014/main" id="{3AD677B6-6C61-4C23-A21D-B9B85C0CF045}"/>
              </a:ext>
            </a:extLst>
          </p:cNvPr>
          <p:cNvSpPr txBox="1"/>
          <p:nvPr/>
        </p:nvSpPr>
        <p:spPr>
          <a:xfrm>
            <a:off x="1686850" y="4647740"/>
            <a:ext cx="7466028" cy="501291"/>
          </a:xfrm>
          <a:prstGeom prst="rect">
            <a:avLst/>
          </a:prstGeom>
          <a:noFill/>
        </p:spPr>
        <p:txBody>
          <a:bodyPr wrap="square" rtlCol="0">
            <a:spAutoFit/>
          </a:bodyPr>
          <a:lstStyle/>
          <a:p>
            <a:pPr>
              <a:lnSpc>
                <a:spcPct val="150000"/>
              </a:lnSpc>
            </a:pPr>
            <a:r>
              <a:rPr lang="en-US" altLang="zh-CN" sz="2000" dirty="0"/>
              <a:t>F4</a:t>
            </a:r>
            <a:r>
              <a:rPr lang="zh-CN" altLang="en-US" sz="2000" dirty="0"/>
              <a:t>：基于百度地图的大数据可视化开源库</a:t>
            </a:r>
            <a:r>
              <a:rPr lang="en-US" altLang="zh-CN" sz="2000" dirty="0" err="1"/>
              <a:t>mapv</a:t>
            </a:r>
            <a:endParaRPr lang="zh-CN" altLang="en-US" sz="2000" dirty="0"/>
          </a:p>
        </p:txBody>
      </p:sp>
    </p:spTree>
  </p:cSld>
  <p:clrMapOvr>
    <a:masterClrMapping/>
  </p:clrMapOvr>
  <p:transition spd="slow"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6A13AE38-76D2-407F-9301-2516E56E6AF3}"/>
              </a:ext>
            </a:extLst>
          </p:cNvPr>
          <p:cNvSpPr txBox="1"/>
          <p:nvPr/>
        </p:nvSpPr>
        <p:spPr>
          <a:xfrm>
            <a:off x="666819" y="1156275"/>
            <a:ext cx="10991781" cy="584775"/>
          </a:xfrm>
          <a:prstGeom prst="rect">
            <a:avLst/>
          </a:prstGeom>
          <a:noFill/>
        </p:spPr>
        <p:txBody>
          <a:bodyPr wrap="square" rtlCol="0">
            <a:spAutoFit/>
          </a:bodyPr>
          <a:lstStyle/>
          <a:p>
            <a:r>
              <a:rPr lang="en-US" altLang="zh-CN" sz="3200" dirty="0"/>
              <a:t>F5</a:t>
            </a:r>
            <a:r>
              <a:rPr lang="zh-CN" altLang="en-US" sz="3200" dirty="0"/>
              <a:t>：</a:t>
            </a:r>
            <a:r>
              <a:rPr lang="en-US" altLang="zh-CN" sz="3200" dirty="0"/>
              <a:t>trafficVolume5</a:t>
            </a:r>
            <a:r>
              <a:rPr lang="zh-CN" altLang="zh-CN" sz="3200" dirty="0"/>
              <a:t>算法</a:t>
            </a:r>
            <a:endParaRPr lang="zh-CN" altLang="en-US" sz="3200" dirty="0"/>
          </a:p>
        </p:txBody>
      </p:sp>
      <p:pic>
        <p:nvPicPr>
          <p:cNvPr id="3" name="图片 2">
            <a:extLst>
              <a:ext uri="{FF2B5EF4-FFF2-40B4-BE49-F238E27FC236}">
                <a16:creationId xmlns:a16="http://schemas.microsoft.com/office/drawing/2014/main" id="{41B0B147-071C-4E04-970C-61878C1BFEAB}"/>
              </a:ext>
            </a:extLst>
          </p:cNvPr>
          <p:cNvPicPr>
            <a:picLocks noChangeAspect="1"/>
          </p:cNvPicPr>
          <p:nvPr/>
        </p:nvPicPr>
        <p:blipFill>
          <a:blip r:embed="rId2"/>
          <a:stretch>
            <a:fillRect/>
          </a:stretch>
        </p:blipFill>
        <p:spPr>
          <a:xfrm>
            <a:off x="6269489" y="777317"/>
            <a:ext cx="5688061" cy="4115157"/>
          </a:xfrm>
          <a:prstGeom prst="rect">
            <a:avLst/>
          </a:prstGeom>
        </p:spPr>
      </p:pic>
      <p:sp>
        <p:nvSpPr>
          <p:cNvPr id="4" name="矩形 3">
            <a:extLst>
              <a:ext uri="{FF2B5EF4-FFF2-40B4-BE49-F238E27FC236}">
                <a16:creationId xmlns:a16="http://schemas.microsoft.com/office/drawing/2014/main" id="{1DEEABFB-5494-4AFD-AF41-A279AEA74497}"/>
              </a:ext>
            </a:extLst>
          </p:cNvPr>
          <p:cNvSpPr/>
          <p:nvPr/>
        </p:nvSpPr>
        <p:spPr>
          <a:xfrm>
            <a:off x="666819" y="1633329"/>
            <a:ext cx="5602670" cy="4656275"/>
          </a:xfrm>
          <a:prstGeom prst="rect">
            <a:avLst/>
          </a:prstGeom>
        </p:spPr>
        <p:txBody>
          <a:bodyPr wrap="square">
            <a:spAutoFit/>
          </a:bodyPr>
          <a:lstStyle/>
          <a:p>
            <a:pPr>
              <a:lnSpc>
                <a:spcPct val="150000"/>
              </a:lnSpc>
            </a:pPr>
            <a:r>
              <a:rPr lang="zh-CN" altLang="en-US" sz="2000" dirty="0"/>
              <a:t>输入：树根节点、搜索的两个区域空间范围、时间范围</a:t>
            </a:r>
          </a:p>
          <a:p>
            <a:pPr>
              <a:lnSpc>
                <a:spcPct val="150000"/>
              </a:lnSpc>
            </a:pPr>
            <a:r>
              <a:rPr lang="zh-CN" altLang="en-US" sz="2000" dirty="0"/>
              <a:t>输出：两个区域某个时间段的车流量</a:t>
            </a:r>
          </a:p>
          <a:p>
            <a:pPr>
              <a:lnSpc>
                <a:spcPct val="150000"/>
              </a:lnSpc>
            </a:pPr>
            <a:r>
              <a:rPr lang="en-US" altLang="zh-CN" sz="2000" dirty="0"/>
              <a:t>Step1 </a:t>
            </a:r>
            <a:r>
              <a:rPr lang="zh-CN" altLang="en-US" sz="2000" dirty="0"/>
              <a:t>建立索引，用于记录两个区域内车辆的</a:t>
            </a:r>
            <a:r>
              <a:rPr lang="en-US" altLang="zh-CN" sz="2000" dirty="0"/>
              <a:t>id</a:t>
            </a:r>
            <a:r>
              <a:rPr lang="zh-CN" altLang="en-US" sz="2000" dirty="0"/>
              <a:t>与时间，建立标记，标记</a:t>
            </a:r>
            <a:r>
              <a:rPr lang="en-US" altLang="zh-CN" sz="2000" dirty="0"/>
              <a:t>id</a:t>
            </a:r>
            <a:r>
              <a:rPr lang="zh-CN" altLang="en-US" sz="2000" dirty="0"/>
              <a:t>在区域的出现与否，提升效率。</a:t>
            </a:r>
          </a:p>
          <a:p>
            <a:pPr>
              <a:lnSpc>
                <a:spcPct val="150000"/>
              </a:lnSpc>
            </a:pPr>
            <a:r>
              <a:rPr lang="en-US" altLang="zh-CN" sz="2000" dirty="0"/>
              <a:t>Step2 </a:t>
            </a:r>
            <a:r>
              <a:rPr lang="zh-CN" altLang="en-US" sz="2000" dirty="0"/>
              <a:t>调用</a:t>
            </a:r>
            <a:r>
              <a:rPr lang="en-US" altLang="zh-CN" sz="2000" dirty="0" err="1"/>
              <a:t>FindEntry</a:t>
            </a:r>
            <a:r>
              <a:rPr lang="zh-CN" altLang="en-US" sz="2000" dirty="0"/>
              <a:t>算法得到两个区域某个时间段的点并提取信息，标记每个点所属区域 </a:t>
            </a:r>
          </a:p>
          <a:p>
            <a:pPr>
              <a:lnSpc>
                <a:spcPct val="150000"/>
              </a:lnSpc>
            </a:pPr>
            <a:r>
              <a:rPr lang="en-US" altLang="zh-CN" sz="2000" dirty="0"/>
              <a:t>Step3 </a:t>
            </a:r>
            <a:r>
              <a:rPr lang="zh-CN" altLang="en-US" sz="2000" dirty="0"/>
              <a:t>由索引查询搜索结果，对点按时间排序后计算车流量</a:t>
            </a:r>
            <a:r>
              <a:rPr lang="en-US" altLang="zh-CN" sz="2000" dirty="0"/>
              <a:t>.</a:t>
            </a:r>
          </a:p>
        </p:txBody>
      </p:sp>
    </p:spTree>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flipH="1" flipV="1">
            <a:off x="1565229" y="1066061"/>
            <a:ext cx="1141287" cy="0"/>
            <a:chOff x="7568477" y="2641879"/>
            <a:chExt cx="1575523" cy="0"/>
          </a:xfrm>
        </p:grpSpPr>
        <p:cxnSp>
          <p:nvCxnSpPr>
            <p:cNvPr id="34" name="直接连接符 33"/>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2"/>
          <p:cNvSpPr txBox="1"/>
          <p:nvPr/>
        </p:nvSpPr>
        <p:spPr>
          <a:xfrm>
            <a:off x="1330448" y="1098763"/>
            <a:ext cx="1674698" cy="707886"/>
          </a:xfrm>
          <a:prstGeom prst="rect">
            <a:avLst/>
          </a:prstGeom>
          <a:noFill/>
        </p:spPr>
        <p:txBody>
          <a:bodyPr wrap="square" rtlCol="0">
            <a:spAutoFit/>
          </a:bodyPr>
          <a:lstStyle/>
          <a:p>
            <a:pPr algn="ctr"/>
            <a:r>
              <a:rPr lang="zh-CN" altLang="en-US" sz="4000" b="1" spc="300" dirty="0">
                <a:solidFill>
                  <a:srgbClr val="005CA7"/>
                </a:solidFill>
                <a:latin typeface="微软雅黑" panose="020B0503020204020204" pitchFamily="34" charset="-122"/>
                <a:ea typeface="微软雅黑" panose="020B0503020204020204" pitchFamily="34" charset="-122"/>
              </a:rPr>
              <a:t>目录</a:t>
            </a:r>
            <a:endParaRPr lang="zh-CN" altLang="zh-CN" sz="4000" b="1" spc="300" dirty="0">
              <a:solidFill>
                <a:srgbClr val="005CA7"/>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flipV="1">
            <a:off x="1565229" y="1806649"/>
            <a:ext cx="1141287" cy="0"/>
            <a:chOff x="7568477" y="2641879"/>
            <a:chExt cx="1575523" cy="0"/>
          </a:xfrm>
        </p:grpSpPr>
        <p:cxnSp>
          <p:nvCxnSpPr>
            <p:cNvPr id="46" name="直接连接符 45"/>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0" name="文本框 1"/>
          <p:cNvSpPr>
            <a:spLocks noChangeArrowheads="1"/>
          </p:cNvSpPr>
          <p:nvPr/>
        </p:nvSpPr>
        <p:spPr bwMode="auto">
          <a:xfrm>
            <a:off x="1519293" y="727507"/>
            <a:ext cx="1247548" cy="338554"/>
          </a:xfrm>
          <a:prstGeom prst="rect">
            <a:avLst/>
          </a:prstGeom>
          <a:noFill/>
        </p:spPr>
        <p:txBody>
          <a:bodyPr wrap="square" rtlCol="0">
            <a:spAutoFit/>
          </a:bodyPr>
          <a:lstStyle/>
          <a:p>
            <a:pPr algn="dist"/>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CONTENT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8" name="组合 307"/>
          <p:cNvGrpSpPr/>
          <p:nvPr/>
        </p:nvGrpSpPr>
        <p:grpSpPr>
          <a:xfrm>
            <a:off x="5246000" y="2626638"/>
            <a:ext cx="1620948" cy="722788"/>
            <a:chOff x="2285474" y="2459367"/>
            <a:chExt cx="1620948" cy="722788"/>
          </a:xfrm>
        </p:grpSpPr>
        <p:sp>
          <p:nvSpPr>
            <p:cNvPr id="296" name="文本框 295"/>
            <p:cNvSpPr txBox="1"/>
            <p:nvPr/>
          </p:nvSpPr>
          <p:spPr>
            <a:xfrm>
              <a:off x="2285474" y="2459367"/>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dirty="0"/>
                <a:t>选题背景</a:t>
              </a:r>
              <a:endParaRPr lang="zh-CN" altLang="en-US" dirty="0"/>
            </a:p>
          </p:txBody>
        </p:sp>
        <p:sp>
          <p:nvSpPr>
            <p:cNvPr id="302" name="矩形 301"/>
            <p:cNvSpPr/>
            <p:nvPr/>
          </p:nvSpPr>
          <p:spPr>
            <a:xfrm>
              <a:off x="2579061" y="2928243"/>
              <a:ext cx="1023029" cy="253912"/>
            </a:xfrm>
            <a:prstGeom prst="rect">
              <a:avLst/>
            </a:prstGeom>
          </p:spPr>
          <p:txBody>
            <a:bodyPr wrap="none" lIns="91436" tIns="45718" rIns="91436" bIns="45718">
              <a:spAutoFit/>
            </a:bodyPr>
            <a:lstStyle/>
            <a:p>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Backgrounds</a:t>
              </a:r>
            </a:p>
          </p:txBody>
        </p:sp>
      </p:grpSp>
      <p:grpSp>
        <p:nvGrpSpPr>
          <p:cNvPr id="311" name="组合 310"/>
          <p:cNvGrpSpPr/>
          <p:nvPr/>
        </p:nvGrpSpPr>
        <p:grpSpPr>
          <a:xfrm>
            <a:off x="5297772" y="3608932"/>
            <a:ext cx="1620948" cy="728119"/>
            <a:chOff x="6984877" y="2459366"/>
            <a:chExt cx="1620948" cy="728119"/>
          </a:xfrm>
        </p:grpSpPr>
        <p:sp>
          <p:nvSpPr>
            <p:cNvPr id="297" name="文本框 296"/>
            <p:cNvSpPr txBox="1"/>
            <p:nvPr/>
          </p:nvSpPr>
          <p:spPr>
            <a:xfrm>
              <a:off x="6984877" y="2459366"/>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dirty="0"/>
                <a:t>方案论证</a:t>
              </a:r>
              <a:endParaRPr lang="zh-CN" altLang="en-US" dirty="0"/>
            </a:p>
          </p:txBody>
        </p:sp>
        <p:sp>
          <p:nvSpPr>
            <p:cNvPr id="303" name="矩形 302"/>
            <p:cNvSpPr/>
            <p:nvPr/>
          </p:nvSpPr>
          <p:spPr>
            <a:xfrm>
              <a:off x="7193430" y="2933573"/>
              <a:ext cx="1369278" cy="253912"/>
            </a:xfrm>
            <a:prstGeom prst="rect">
              <a:avLst/>
            </a:prstGeom>
          </p:spPr>
          <p:txBody>
            <a:bodyPr wrap="none" lIns="91436" tIns="45718" rIns="91436" bIns="45718">
              <a:spAutoFit/>
            </a:bodyPr>
            <a:lstStyle/>
            <a:p>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Solution discourse</a:t>
              </a:r>
            </a:p>
          </p:txBody>
        </p:sp>
      </p:grpSp>
      <p:grpSp>
        <p:nvGrpSpPr>
          <p:cNvPr id="309" name="组合 308"/>
          <p:cNvGrpSpPr/>
          <p:nvPr/>
        </p:nvGrpSpPr>
        <p:grpSpPr>
          <a:xfrm>
            <a:off x="5313247" y="4592388"/>
            <a:ext cx="1620948" cy="736026"/>
            <a:chOff x="2285474" y="3653623"/>
            <a:chExt cx="1620948" cy="736026"/>
          </a:xfrm>
        </p:grpSpPr>
        <p:sp>
          <p:nvSpPr>
            <p:cNvPr id="298" name="文本框 297"/>
            <p:cNvSpPr txBox="1"/>
            <p:nvPr/>
          </p:nvSpPr>
          <p:spPr>
            <a:xfrm>
              <a:off x="2285474" y="3653623"/>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过程论述</a:t>
              </a:r>
            </a:p>
          </p:txBody>
        </p:sp>
        <p:sp>
          <p:nvSpPr>
            <p:cNvPr id="304" name="矩形 303"/>
            <p:cNvSpPr/>
            <p:nvPr/>
          </p:nvSpPr>
          <p:spPr>
            <a:xfrm>
              <a:off x="2459070" y="4135737"/>
              <a:ext cx="1322790" cy="253912"/>
            </a:xfrm>
            <a:prstGeom prst="rect">
              <a:avLst/>
            </a:prstGeom>
          </p:spPr>
          <p:txBody>
            <a:bodyPr wrap="none" lIns="91436" tIns="45718" rIns="91436" bIns="45718">
              <a:spAutoFit/>
            </a:bodyPr>
            <a:lstStyle/>
            <a:p>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Process discourse</a:t>
              </a:r>
            </a:p>
          </p:txBody>
        </p:sp>
      </p:grpSp>
      <p:grpSp>
        <p:nvGrpSpPr>
          <p:cNvPr id="312" name="组合 311"/>
          <p:cNvGrpSpPr/>
          <p:nvPr/>
        </p:nvGrpSpPr>
        <p:grpSpPr>
          <a:xfrm>
            <a:off x="9468311" y="2626638"/>
            <a:ext cx="1620948" cy="722175"/>
            <a:chOff x="6981033" y="3653622"/>
            <a:chExt cx="1620948" cy="722175"/>
          </a:xfrm>
        </p:grpSpPr>
        <p:sp>
          <p:nvSpPr>
            <p:cNvPr id="299" name="文本框 298"/>
            <p:cNvSpPr txBox="1"/>
            <p:nvPr/>
          </p:nvSpPr>
          <p:spPr>
            <a:xfrm>
              <a:off x="6981033" y="3653622"/>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dirty="0"/>
                <a:t>结果分析</a:t>
              </a:r>
              <a:endParaRPr lang="zh-CN" altLang="en-US" dirty="0"/>
            </a:p>
          </p:txBody>
        </p:sp>
        <p:sp>
          <p:nvSpPr>
            <p:cNvPr id="305" name="矩形 304"/>
            <p:cNvSpPr/>
            <p:nvPr/>
          </p:nvSpPr>
          <p:spPr>
            <a:xfrm>
              <a:off x="7299282" y="4121885"/>
              <a:ext cx="1117606" cy="253912"/>
            </a:xfrm>
            <a:prstGeom prst="rect">
              <a:avLst/>
            </a:prstGeom>
          </p:spPr>
          <p:txBody>
            <a:bodyPr wrap="none" lIns="91436" tIns="45718" rIns="91436" bIns="45718">
              <a:spAutoFit/>
            </a:bodyPr>
            <a:lstStyle/>
            <a:p>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Result analysis</a:t>
              </a:r>
            </a:p>
          </p:txBody>
        </p:sp>
      </p:grpSp>
      <p:grpSp>
        <p:nvGrpSpPr>
          <p:cNvPr id="313" name="组合 312"/>
          <p:cNvGrpSpPr/>
          <p:nvPr/>
        </p:nvGrpSpPr>
        <p:grpSpPr>
          <a:xfrm>
            <a:off x="9437358" y="3608932"/>
            <a:ext cx="1620948" cy="742378"/>
            <a:chOff x="6981033" y="4835525"/>
            <a:chExt cx="1620948" cy="742378"/>
          </a:xfrm>
        </p:grpSpPr>
        <p:sp>
          <p:nvSpPr>
            <p:cNvPr id="301" name="文本框 300"/>
            <p:cNvSpPr txBox="1"/>
            <p:nvPr/>
          </p:nvSpPr>
          <p:spPr>
            <a:xfrm>
              <a:off x="6981033" y="4835525"/>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文献综述</a:t>
              </a:r>
            </a:p>
          </p:txBody>
        </p:sp>
        <p:sp>
          <p:nvSpPr>
            <p:cNvPr id="307" name="矩形 306"/>
            <p:cNvSpPr/>
            <p:nvPr/>
          </p:nvSpPr>
          <p:spPr>
            <a:xfrm>
              <a:off x="7001017" y="5323991"/>
              <a:ext cx="998983" cy="253912"/>
            </a:xfrm>
            <a:prstGeom prst="rect">
              <a:avLst/>
            </a:prstGeom>
          </p:spPr>
          <p:txBody>
            <a:bodyPr wrap="none" lIns="91436" tIns="45718" rIns="91436" bIns="45718">
              <a:spAutoFit/>
            </a:bodyPr>
            <a:lstStyle/>
            <a:p>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Bibliography</a:t>
              </a:r>
            </a:p>
          </p:txBody>
        </p:sp>
      </p:grpSp>
      <p:grpSp>
        <p:nvGrpSpPr>
          <p:cNvPr id="2" name="组合 1"/>
          <p:cNvGrpSpPr/>
          <p:nvPr/>
        </p:nvGrpSpPr>
        <p:grpSpPr>
          <a:xfrm>
            <a:off x="4457314" y="2783329"/>
            <a:ext cx="457200" cy="457200"/>
            <a:chOff x="4473270" y="2468419"/>
            <a:chExt cx="457200" cy="457200"/>
          </a:xfrm>
        </p:grpSpPr>
        <p:sp>
          <p:nvSpPr>
            <p:cNvPr id="287" name="椭圆 286"/>
            <p:cNvSpPr/>
            <p:nvPr/>
          </p:nvSpPr>
          <p:spPr>
            <a:xfrm>
              <a:off x="4473270" y="2468419"/>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1"/>
            <p:cNvSpPr>
              <a:spLocks noChangeArrowheads="1"/>
            </p:cNvSpPr>
            <p:nvPr/>
          </p:nvSpPr>
          <p:spPr bwMode="auto">
            <a:xfrm>
              <a:off x="4490843" y="2512554"/>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a:t>
              </a:r>
            </a:p>
          </p:txBody>
        </p:sp>
      </p:grpSp>
      <p:grpSp>
        <p:nvGrpSpPr>
          <p:cNvPr id="5" name="组合 4"/>
          <p:cNvGrpSpPr/>
          <p:nvPr/>
        </p:nvGrpSpPr>
        <p:grpSpPr>
          <a:xfrm>
            <a:off x="4477655" y="3769927"/>
            <a:ext cx="457200" cy="457200"/>
            <a:chOff x="8413446" y="2472723"/>
            <a:chExt cx="457200" cy="457200"/>
          </a:xfrm>
        </p:grpSpPr>
        <p:sp>
          <p:nvSpPr>
            <p:cNvPr id="292" name="椭圆 291"/>
            <p:cNvSpPr/>
            <p:nvPr/>
          </p:nvSpPr>
          <p:spPr>
            <a:xfrm>
              <a:off x="8413446" y="2472723"/>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文本框 1"/>
            <p:cNvSpPr>
              <a:spLocks noChangeArrowheads="1"/>
            </p:cNvSpPr>
            <p:nvPr/>
          </p:nvSpPr>
          <p:spPr bwMode="auto">
            <a:xfrm>
              <a:off x="8436526" y="2518187"/>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a:t>
              </a:r>
            </a:p>
          </p:txBody>
        </p:sp>
      </p:grpSp>
      <p:grpSp>
        <p:nvGrpSpPr>
          <p:cNvPr id="3" name="组合 2"/>
          <p:cNvGrpSpPr/>
          <p:nvPr/>
        </p:nvGrpSpPr>
        <p:grpSpPr>
          <a:xfrm>
            <a:off x="4500735" y="4702854"/>
            <a:ext cx="457200" cy="457200"/>
            <a:chOff x="4475092" y="3513535"/>
            <a:chExt cx="457200" cy="457200"/>
          </a:xfrm>
        </p:grpSpPr>
        <p:sp>
          <p:nvSpPr>
            <p:cNvPr id="288" name="椭圆 287"/>
            <p:cNvSpPr/>
            <p:nvPr/>
          </p:nvSpPr>
          <p:spPr>
            <a:xfrm>
              <a:off x="4475092"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文本框 1"/>
            <p:cNvSpPr>
              <a:spLocks noChangeArrowheads="1"/>
            </p:cNvSpPr>
            <p:nvPr/>
          </p:nvSpPr>
          <p:spPr bwMode="auto">
            <a:xfrm>
              <a:off x="4490842" y="3567569"/>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a:t>
              </a:r>
            </a:p>
          </p:txBody>
        </p:sp>
      </p:grpSp>
      <p:grpSp>
        <p:nvGrpSpPr>
          <p:cNvPr id="6" name="组合 5"/>
          <p:cNvGrpSpPr/>
          <p:nvPr/>
        </p:nvGrpSpPr>
        <p:grpSpPr>
          <a:xfrm>
            <a:off x="8632054" y="2737104"/>
            <a:ext cx="457200" cy="457200"/>
            <a:chOff x="8413446" y="3513535"/>
            <a:chExt cx="457200" cy="457200"/>
          </a:xfrm>
        </p:grpSpPr>
        <p:sp>
          <p:nvSpPr>
            <p:cNvPr id="293" name="椭圆 292"/>
            <p:cNvSpPr/>
            <p:nvPr/>
          </p:nvSpPr>
          <p:spPr>
            <a:xfrm>
              <a:off x="8413446"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文本框 1"/>
            <p:cNvSpPr>
              <a:spLocks noChangeArrowheads="1"/>
            </p:cNvSpPr>
            <p:nvPr/>
          </p:nvSpPr>
          <p:spPr bwMode="auto">
            <a:xfrm>
              <a:off x="8439608" y="3567569"/>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a:t>
              </a:r>
            </a:p>
          </p:txBody>
        </p:sp>
      </p:grpSp>
      <p:grpSp>
        <p:nvGrpSpPr>
          <p:cNvPr id="7" name="组合 6"/>
          <p:cNvGrpSpPr/>
          <p:nvPr/>
        </p:nvGrpSpPr>
        <p:grpSpPr>
          <a:xfrm>
            <a:off x="8621085" y="3684803"/>
            <a:ext cx="457200" cy="457200"/>
            <a:chOff x="8413446" y="4554347"/>
            <a:chExt cx="457200" cy="457200"/>
          </a:xfrm>
        </p:grpSpPr>
        <p:sp>
          <p:nvSpPr>
            <p:cNvPr id="294" name="椭圆 293"/>
            <p:cNvSpPr/>
            <p:nvPr/>
          </p:nvSpPr>
          <p:spPr>
            <a:xfrm>
              <a:off x="8413446"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文本框 1"/>
            <p:cNvSpPr>
              <a:spLocks noChangeArrowheads="1"/>
            </p:cNvSpPr>
            <p:nvPr/>
          </p:nvSpPr>
          <p:spPr bwMode="auto">
            <a:xfrm>
              <a:off x="8436525" y="4590569"/>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a:t>
              </a:r>
            </a:p>
          </p:txBody>
        </p:sp>
      </p:grpSp>
      <p:grpSp>
        <p:nvGrpSpPr>
          <p:cNvPr id="324" name="组合 323"/>
          <p:cNvGrpSpPr/>
          <p:nvPr/>
        </p:nvGrpSpPr>
        <p:grpSpPr>
          <a:xfrm>
            <a:off x="-156036" y="2911105"/>
            <a:ext cx="3482406" cy="3485973"/>
            <a:chOff x="-265115" y="3698415"/>
            <a:chExt cx="4351968" cy="4356426"/>
          </a:xfrm>
        </p:grpSpPr>
        <p:sp>
          <p:nvSpPr>
            <p:cNvPr id="322" name="Freeform 5"/>
            <p:cNvSpPr>
              <a:spLocks noEditPoints="1"/>
            </p:cNvSpPr>
            <p:nvPr/>
          </p:nvSpPr>
          <p:spPr bwMode="auto">
            <a:xfrm rot="363427">
              <a:off x="-265115" y="3698415"/>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005CA7"/>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323" name="Freeform 26"/>
            <p:cNvSpPr>
              <a:spLocks noEditPoints="1"/>
            </p:cNvSpPr>
            <p:nvPr/>
          </p:nvSpPr>
          <p:spPr bwMode="auto">
            <a:xfrm>
              <a:off x="1701375" y="4457942"/>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bg1">
                <a:lumMod val="50000"/>
              </a:schemeClr>
            </a:solidFill>
            <a:ln>
              <a:noFill/>
            </a:ln>
          </p:spPr>
          <p:txBody>
            <a:bodyPr vert="horz" wrap="square" lIns="91392" tIns="45696" rIns="91392" bIns="45696" numCol="1" anchor="t" anchorCtr="0" compatLnSpc="1"/>
            <a:lstStyle/>
            <a:p>
              <a:endParaRPr lang="zh-CN" altLang="en-US" sz="1800">
                <a:solidFill>
                  <a:schemeClr val="accent1"/>
                </a:solidFill>
              </a:endParaRPr>
            </a:p>
          </p:txBody>
        </p:sp>
      </p:grpSp>
    </p:spTree>
  </p:cSld>
  <p:clrMapOvr>
    <a:masterClrMapping/>
  </p:clrMapOvr>
  <p:transition spd="slow" advTm="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三、过程论述</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 name="文本框 1">
            <a:extLst>
              <a:ext uri="{FF2B5EF4-FFF2-40B4-BE49-F238E27FC236}">
                <a16:creationId xmlns:a16="http://schemas.microsoft.com/office/drawing/2014/main" id="{6A13AE38-76D2-407F-9301-2516E56E6AF3}"/>
              </a:ext>
            </a:extLst>
          </p:cNvPr>
          <p:cNvSpPr txBox="1"/>
          <p:nvPr/>
        </p:nvSpPr>
        <p:spPr>
          <a:xfrm>
            <a:off x="666819" y="1156275"/>
            <a:ext cx="109917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F6</a:t>
            </a:r>
            <a:r>
              <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trafficVolume6</a:t>
            </a:r>
            <a:r>
              <a:rPr kumimoji="0" lang="zh-CN"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算法</a:t>
            </a:r>
            <a:endPar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1DEEABFB-5494-4AFD-AF41-A279AEA74497}"/>
              </a:ext>
            </a:extLst>
          </p:cNvPr>
          <p:cNvSpPr/>
          <p:nvPr/>
        </p:nvSpPr>
        <p:spPr>
          <a:xfrm>
            <a:off x="666819" y="1633329"/>
            <a:ext cx="5602670" cy="4194610"/>
          </a:xfrm>
          <a:prstGeom prst="rect">
            <a:avLst/>
          </a:prstGeom>
        </p:spPr>
        <p:txBody>
          <a:bodyPr wrap="square">
            <a:spAutoFit/>
          </a:bodyPr>
          <a:lstStyle/>
          <a:p>
            <a:pPr lvl="0">
              <a:lnSpc>
                <a:spcPct val="150000"/>
              </a:lnSpc>
            </a:pPr>
            <a:r>
              <a:rPr lang="zh-CN" altLang="en-US" sz="2000" dirty="0">
                <a:solidFill>
                  <a:prstClr val="black"/>
                </a:solidFill>
              </a:rPr>
              <a:t>输出：搜索的区域某个时间段的车流量</a:t>
            </a:r>
          </a:p>
          <a:p>
            <a:pPr lvl="0">
              <a:lnSpc>
                <a:spcPct val="150000"/>
              </a:lnSpc>
            </a:pPr>
            <a:r>
              <a:rPr lang="en-US" altLang="zh-CN" sz="2000" dirty="0">
                <a:solidFill>
                  <a:prstClr val="black"/>
                </a:solidFill>
              </a:rPr>
              <a:t>Step1 </a:t>
            </a:r>
            <a:r>
              <a:rPr lang="zh-CN" altLang="en-US" sz="2000" dirty="0">
                <a:solidFill>
                  <a:prstClr val="black"/>
                </a:solidFill>
              </a:rPr>
              <a:t>对原文件处理得到按照</a:t>
            </a:r>
            <a:r>
              <a:rPr lang="en-US" altLang="zh-CN" sz="2000" dirty="0">
                <a:solidFill>
                  <a:prstClr val="black"/>
                </a:solidFill>
              </a:rPr>
              <a:t>id</a:t>
            </a:r>
            <a:r>
              <a:rPr lang="zh-CN" altLang="en-US" sz="2000" dirty="0">
                <a:solidFill>
                  <a:prstClr val="black"/>
                </a:solidFill>
              </a:rPr>
              <a:t>与时间排序的二进制文件，并建立索引，用于快速搜索并按</a:t>
            </a:r>
            <a:r>
              <a:rPr lang="en-US" altLang="zh-CN" sz="2000" dirty="0">
                <a:solidFill>
                  <a:prstClr val="black"/>
                </a:solidFill>
              </a:rPr>
              <a:t>id</a:t>
            </a:r>
            <a:r>
              <a:rPr lang="zh-CN" altLang="en-US" sz="2000" dirty="0">
                <a:solidFill>
                  <a:prstClr val="black"/>
                </a:solidFill>
              </a:rPr>
              <a:t>查找车辆的点。</a:t>
            </a:r>
          </a:p>
          <a:p>
            <a:pPr lvl="0">
              <a:lnSpc>
                <a:spcPct val="150000"/>
              </a:lnSpc>
            </a:pPr>
            <a:r>
              <a:rPr lang="en-US" altLang="zh-CN" sz="2000" dirty="0">
                <a:solidFill>
                  <a:prstClr val="black"/>
                </a:solidFill>
              </a:rPr>
              <a:t>Step2 </a:t>
            </a:r>
            <a:r>
              <a:rPr lang="zh-CN" altLang="en-US" sz="2000" dirty="0">
                <a:solidFill>
                  <a:prstClr val="black"/>
                </a:solidFill>
              </a:rPr>
              <a:t>调用</a:t>
            </a:r>
            <a:r>
              <a:rPr lang="en-US" altLang="zh-CN" sz="2000" dirty="0" err="1">
                <a:solidFill>
                  <a:prstClr val="black"/>
                </a:solidFill>
              </a:rPr>
              <a:t>FindEntry</a:t>
            </a:r>
            <a:r>
              <a:rPr lang="zh-CN" altLang="en-US" sz="2000" dirty="0">
                <a:solidFill>
                  <a:prstClr val="black"/>
                </a:solidFill>
              </a:rPr>
              <a:t>算法得到两个区域某时间段的点 </a:t>
            </a:r>
          </a:p>
          <a:p>
            <a:pPr lvl="0">
              <a:lnSpc>
                <a:spcPct val="150000"/>
              </a:lnSpc>
            </a:pPr>
            <a:r>
              <a:rPr lang="en-US" altLang="zh-CN" sz="2000" dirty="0">
                <a:solidFill>
                  <a:prstClr val="black"/>
                </a:solidFill>
              </a:rPr>
              <a:t>Step3 </a:t>
            </a:r>
            <a:r>
              <a:rPr lang="zh-CN" altLang="en-US" sz="2000" dirty="0">
                <a:solidFill>
                  <a:prstClr val="black"/>
                </a:solidFill>
              </a:rPr>
              <a:t>初次计算某个</a:t>
            </a:r>
            <a:r>
              <a:rPr lang="en-US" altLang="zh-CN" sz="2000" dirty="0">
                <a:solidFill>
                  <a:prstClr val="black"/>
                </a:solidFill>
              </a:rPr>
              <a:t>id</a:t>
            </a:r>
            <a:r>
              <a:rPr lang="zh-CN" altLang="en-US" sz="2000" dirty="0">
                <a:solidFill>
                  <a:prstClr val="black"/>
                </a:solidFill>
              </a:rPr>
              <a:t>车流量时调用</a:t>
            </a:r>
            <a:r>
              <a:rPr lang="en-US" altLang="zh-CN" sz="2000" dirty="0" err="1">
                <a:solidFill>
                  <a:prstClr val="black"/>
                </a:solidFill>
              </a:rPr>
              <a:t>locateBeg</a:t>
            </a:r>
            <a:r>
              <a:rPr lang="zh-CN" altLang="en-US" sz="2000">
                <a:solidFill>
                  <a:prstClr val="black"/>
                </a:solidFill>
              </a:rPr>
              <a:t>算法、</a:t>
            </a:r>
            <a:r>
              <a:rPr lang="en-US" altLang="zh-CN" sz="2000">
                <a:solidFill>
                  <a:prstClr val="black"/>
                </a:solidFill>
              </a:rPr>
              <a:t>locateEnd</a:t>
            </a:r>
            <a:r>
              <a:rPr lang="zh-CN" altLang="en-US" sz="2000">
                <a:solidFill>
                  <a:prstClr val="black"/>
                </a:solidFill>
              </a:rPr>
              <a:t>算法确定</a:t>
            </a:r>
            <a:r>
              <a:rPr lang="zh-CN" altLang="en-US" sz="2000" dirty="0">
                <a:solidFill>
                  <a:prstClr val="black"/>
                </a:solidFill>
              </a:rPr>
              <a:t>计算起止点。随后由索引查询搜索结果，对点按时间排序后计算车流量。</a:t>
            </a:r>
          </a:p>
        </p:txBody>
      </p:sp>
      <p:pic>
        <p:nvPicPr>
          <p:cNvPr id="5" name="图片 4">
            <a:extLst>
              <a:ext uri="{FF2B5EF4-FFF2-40B4-BE49-F238E27FC236}">
                <a16:creationId xmlns:a16="http://schemas.microsoft.com/office/drawing/2014/main" id="{17AFB235-F954-4437-AC15-A1B1FC645963}"/>
              </a:ext>
            </a:extLst>
          </p:cNvPr>
          <p:cNvPicPr>
            <a:picLocks noChangeAspect="1"/>
          </p:cNvPicPr>
          <p:nvPr/>
        </p:nvPicPr>
        <p:blipFill>
          <a:blip r:embed="rId2"/>
          <a:stretch>
            <a:fillRect/>
          </a:stretch>
        </p:blipFill>
        <p:spPr>
          <a:xfrm>
            <a:off x="6741472" y="231371"/>
            <a:ext cx="5108891" cy="6395258"/>
          </a:xfrm>
          <a:prstGeom prst="rect">
            <a:avLst/>
          </a:prstGeom>
        </p:spPr>
      </p:pic>
    </p:spTree>
    <p:extLst>
      <p:ext uri="{BB962C8B-B14F-4D97-AF65-F5344CB8AC3E}">
        <p14:creationId xmlns:p14="http://schemas.microsoft.com/office/powerpoint/2010/main" val="2016491585"/>
      </p:ext>
    </p:extLst>
  </p:cSld>
  <p:clrMapOvr>
    <a:masterClrMapping/>
  </p:clrMapOvr>
  <p:transition spd="slow"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三、过程论述</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 name="文本框 1">
            <a:extLst>
              <a:ext uri="{FF2B5EF4-FFF2-40B4-BE49-F238E27FC236}">
                <a16:creationId xmlns:a16="http://schemas.microsoft.com/office/drawing/2014/main" id="{6A13AE38-76D2-407F-9301-2516E56E6AF3}"/>
              </a:ext>
            </a:extLst>
          </p:cNvPr>
          <p:cNvSpPr txBox="1"/>
          <p:nvPr/>
        </p:nvSpPr>
        <p:spPr>
          <a:xfrm>
            <a:off x="666819" y="1156276"/>
            <a:ext cx="6175941" cy="584775"/>
          </a:xfrm>
          <a:prstGeom prst="rect">
            <a:avLst/>
          </a:prstGeom>
          <a:noFill/>
        </p:spPr>
        <p:txBody>
          <a:bodyPr wrap="square" rtlCol="0">
            <a:spAutoFit/>
          </a:bodyPr>
          <a:lstStyle/>
          <a:p>
            <a:pPr lvl="0"/>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F6</a:t>
            </a:r>
            <a:r>
              <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lang="en-US" altLang="zh-CN" sz="3200" dirty="0" err="1">
                <a:solidFill>
                  <a:prstClr val="black"/>
                </a:solidFill>
              </a:rPr>
              <a:t>locateBeg</a:t>
            </a:r>
            <a:r>
              <a:rPr lang="zh-CN" altLang="en-US" sz="3200" dirty="0">
                <a:solidFill>
                  <a:prstClr val="black"/>
                </a:solidFill>
              </a:rPr>
              <a:t>算法</a:t>
            </a:r>
            <a:r>
              <a:rPr lang="en-US" altLang="zh-CN" sz="3200" dirty="0">
                <a:solidFill>
                  <a:prstClr val="black"/>
                </a:solidFill>
              </a:rPr>
              <a:t>&amp;</a:t>
            </a:r>
            <a:r>
              <a:rPr lang="en-US" altLang="zh-CN" sz="3200" dirty="0" err="1">
                <a:solidFill>
                  <a:prstClr val="black"/>
                </a:solidFill>
              </a:rPr>
              <a:t>locateEnd</a:t>
            </a:r>
            <a:r>
              <a:rPr lang="zh-CN" altLang="en-US" sz="3200" dirty="0">
                <a:solidFill>
                  <a:prstClr val="black"/>
                </a:solidFill>
              </a:rPr>
              <a:t>算法</a:t>
            </a:r>
            <a:endPar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1DEEABFB-5494-4AFD-AF41-A279AEA74497}"/>
              </a:ext>
            </a:extLst>
          </p:cNvPr>
          <p:cNvSpPr/>
          <p:nvPr/>
        </p:nvSpPr>
        <p:spPr>
          <a:xfrm>
            <a:off x="666819" y="1633329"/>
            <a:ext cx="5602670" cy="4194610"/>
          </a:xfrm>
          <a:prstGeom prst="rect">
            <a:avLst/>
          </a:prstGeom>
        </p:spPr>
        <p:txBody>
          <a:bodyPr wrap="square">
            <a:spAutoFit/>
          </a:bodyPr>
          <a:lstStyle/>
          <a:p>
            <a:pPr lvl="0">
              <a:lnSpc>
                <a:spcPct val="150000"/>
              </a:lnSpc>
            </a:pPr>
            <a:r>
              <a:rPr lang="zh-CN" altLang="en-US" sz="2000" dirty="0">
                <a:solidFill>
                  <a:prstClr val="black"/>
                </a:solidFill>
              </a:rPr>
              <a:t>输入：当前</a:t>
            </a:r>
            <a:r>
              <a:rPr lang="en-US" altLang="zh-CN" sz="2000" dirty="0">
                <a:solidFill>
                  <a:prstClr val="black"/>
                </a:solidFill>
              </a:rPr>
              <a:t>id</a:t>
            </a:r>
            <a:r>
              <a:rPr lang="zh-CN" altLang="en-US" sz="2000" dirty="0">
                <a:solidFill>
                  <a:prstClr val="black"/>
                </a:solidFill>
              </a:rPr>
              <a:t>的时间、查找结果的起止位置、存放目标位置的变量和判断变量</a:t>
            </a:r>
          </a:p>
          <a:p>
            <a:pPr lvl="0">
              <a:lnSpc>
                <a:spcPct val="150000"/>
              </a:lnSpc>
            </a:pPr>
            <a:r>
              <a:rPr lang="zh-CN" altLang="en-US" sz="2000" dirty="0">
                <a:solidFill>
                  <a:prstClr val="black"/>
                </a:solidFill>
              </a:rPr>
              <a:t>输出：目前</a:t>
            </a:r>
            <a:r>
              <a:rPr lang="en-US" altLang="zh-CN" sz="2000" dirty="0">
                <a:solidFill>
                  <a:prstClr val="black"/>
                </a:solidFill>
              </a:rPr>
              <a:t>id</a:t>
            </a:r>
            <a:r>
              <a:rPr lang="zh-CN" altLang="en-US" sz="2000" dirty="0">
                <a:solidFill>
                  <a:prstClr val="black"/>
                </a:solidFill>
              </a:rPr>
              <a:t>符合查找要求中的前一个点。</a:t>
            </a:r>
          </a:p>
          <a:p>
            <a:pPr lvl="0">
              <a:lnSpc>
                <a:spcPct val="150000"/>
              </a:lnSpc>
            </a:pPr>
            <a:r>
              <a:rPr lang="en-US" altLang="zh-CN" sz="2000" dirty="0">
                <a:solidFill>
                  <a:prstClr val="black"/>
                </a:solidFill>
              </a:rPr>
              <a:t>Step1</a:t>
            </a:r>
            <a:r>
              <a:rPr lang="zh-CN" altLang="en-US" sz="2000" dirty="0">
                <a:solidFill>
                  <a:prstClr val="black"/>
                </a:solidFill>
              </a:rPr>
              <a:t>、用二分法，从中点开始查找，比较目标时间与目前时间。</a:t>
            </a:r>
          </a:p>
          <a:p>
            <a:pPr lvl="0">
              <a:lnSpc>
                <a:spcPct val="150000"/>
              </a:lnSpc>
            </a:pPr>
            <a:r>
              <a:rPr lang="en-US" altLang="zh-CN" sz="2000" dirty="0">
                <a:solidFill>
                  <a:prstClr val="black"/>
                </a:solidFill>
              </a:rPr>
              <a:t>Step2</a:t>
            </a:r>
            <a:r>
              <a:rPr lang="zh-CN" altLang="en-US" sz="2000" dirty="0">
                <a:solidFill>
                  <a:prstClr val="black"/>
                </a:solidFill>
              </a:rPr>
              <a:t>、若匹配成功，</a:t>
            </a:r>
            <a:r>
              <a:rPr lang="zh-CN" altLang="zh-CN" dirty="0"/>
              <a:t>排除重复的时间</a:t>
            </a:r>
            <a:r>
              <a:rPr lang="zh-CN" altLang="en-US" sz="2000" dirty="0">
                <a:solidFill>
                  <a:prstClr val="black"/>
                </a:solidFill>
              </a:rPr>
              <a:t>找到端点</a:t>
            </a:r>
            <a:r>
              <a:rPr lang="en-US" altLang="zh-CN" sz="2000" dirty="0">
                <a:solidFill>
                  <a:prstClr val="black"/>
                </a:solidFill>
              </a:rPr>
              <a:t>j</a:t>
            </a:r>
            <a:r>
              <a:rPr lang="zh-CN" altLang="en-US" sz="2000" dirty="0">
                <a:solidFill>
                  <a:prstClr val="black"/>
                </a:solidFill>
              </a:rPr>
              <a:t>后，调整得到目标值。</a:t>
            </a:r>
          </a:p>
          <a:p>
            <a:pPr lvl="0">
              <a:lnSpc>
                <a:spcPct val="150000"/>
              </a:lnSpc>
            </a:pPr>
            <a:r>
              <a:rPr lang="en-US" altLang="zh-CN" sz="2000" dirty="0">
                <a:solidFill>
                  <a:prstClr val="black"/>
                </a:solidFill>
              </a:rPr>
              <a:t>Step3</a:t>
            </a:r>
            <a:r>
              <a:rPr lang="zh-CN" altLang="en-US" sz="2000" dirty="0">
                <a:solidFill>
                  <a:prstClr val="black"/>
                </a:solidFill>
              </a:rPr>
              <a:t>、若匹配失败，则根据时间大小选取小区间，回</a:t>
            </a:r>
            <a:r>
              <a:rPr lang="en-US" altLang="zh-CN" sz="2000" dirty="0">
                <a:solidFill>
                  <a:prstClr val="black"/>
                </a:solidFill>
              </a:rPr>
              <a:t>step1</a:t>
            </a:r>
            <a:r>
              <a:rPr lang="zh-CN" altLang="en-US" sz="2000" dirty="0">
                <a:solidFill>
                  <a:prstClr val="black"/>
                </a:solidFill>
              </a:rPr>
              <a:t>。</a:t>
            </a:r>
          </a:p>
        </p:txBody>
      </p:sp>
      <p:pic>
        <p:nvPicPr>
          <p:cNvPr id="6" name="图片 5">
            <a:extLst>
              <a:ext uri="{FF2B5EF4-FFF2-40B4-BE49-F238E27FC236}">
                <a16:creationId xmlns:a16="http://schemas.microsoft.com/office/drawing/2014/main" id="{7B552469-0DE9-410A-816D-3BD3CA64E9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981" y="1156274"/>
            <a:ext cx="4572000" cy="3429000"/>
          </a:xfrm>
          <a:prstGeom prst="rect">
            <a:avLst/>
          </a:prstGeom>
        </p:spPr>
      </p:pic>
    </p:spTree>
    <p:extLst>
      <p:ext uri="{BB962C8B-B14F-4D97-AF65-F5344CB8AC3E}">
        <p14:creationId xmlns:p14="http://schemas.microsoft.com/office/powerpoint/2010/main" val="2490874769"/>
      </p:ext>
    </p:extLst>
  </p:cSld>
  <p:clrMapOvr>
    <a:masterClrMapping/>
  </p:clrMapOvr>
  <p:transition spd="slow"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三、过程论述</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 name="文本框 1">
            <a:extLst>
              <a:ext uri="{FF2B5EF4-FFF2-40B4-BE49-F238E27FC236}">
                <a16:creationId xmlns:a16="http://schemas.microsoft.com/office/drawing/2014/main" id="{6A13AE38-76D2-407F-9301-2516E56E6AF3}"/>
              </a:ext>
            </a:extLst>
          </p:cNvPr>
          <p:cNvSpPr txBox="1"/>
          <p:nvPr/>
        </p:nvSpPr>
        <p:spPr>
          <a:xfrm>
            <a:off x="666819" y="1156276"/>
            <a:ext cx="61759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F8</a:t>
            </a:r>
            <a:r>
              <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Route</a:t>
            </a:r>
            <a:r>
              <a:rPr kumimoji="0" lang="zh-CN" altLang="en-US"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算法</a:t>
            </a:r>
          </a:p>
        </p:txBody>
      </p:sp>
      <p:sp>
        <p:nvSpPr>
          <p:cNvPr id="4" name="矩形 3">
            <a:extLst>
              <a:ext uri="{FF2B5EF4-FFF2-40B4-BE49-F238E27FC236}">
                <a16:creationId xmlns:a16="http://schemas.microsoft.com/office/drawing/2014/main" id="{1DEEABFB-5494-4AFD-AF41-A279AEA74497}"/>
              </a:ext>
            </a:extLst>
          </p:cNvPr>
          <p:cNvSpPr/>
          <p:nvPr/>
        </p:nvSpPr>
        <p:spPr>
          <a:xfrm>
            <a:off x="666819" y="1633329"/>
            <a:ext cx="5602670" cy="4656275"/>
          </a:xfrm>
          <a:prstGeom prst="rect">
            <a:avLst/>
          </a:prstGeom>
        </p:spPr>
        <p:txBody>
          <a:bodyPr wrap="square">
            <a:spAutoFit/>
          </a:bodyPr>
          <a:lstStyle/>
          <a:p>
            <a:pPr lvl="0">
              <a:lnSpc>
                <a:spcPct val="150000"/>
              </a:lnSpc>
            </a:pPr>
            <a:r>
              <a:rPr lang="zh-CN" altLang="en-US" sz="2000" dirty="0">
                <a:solidFill>
                  <a:prstClr val="black"/>
                </a:solidFill>
              </a:rPr>
              <a:t>输入：树根节点、搜索的两个区域空间范围</a:t>
            </a:r>
          </a:p>
          <a:p>
            <a:pPr lvl="0">
              <a:lnSpc>
                <a:spcPct val="150000"/>
              </a:lnSpc>
            </a:pPr>
            <a:r>
              <a:rPr lang="zh-CN" altLang="en-US" sz="2000" dirty="0">
                <a:solidFill>
                  <a:prstClr val="black"/>
                </a:solidFill>
              </a:rPr>
              <a:t>输出：来往两个区域车轨迹</a:t>
            </a:r>
          </a:p>
          <a:p>
            <a:pPr lvl="0">
              <a:lnSpc>
                <a:spcPct val="150000"/>
              </a:lnSpc>
            </a:pPr>
            <a:r>
              <a:rPr lang="en-US" altLang="zh-CN" sz="2000" dirty="0">
                <a:solidFill>
                  <a:prstClr val="black"/>
                </a:solidFill>
              </a:rPr>
              <a:t>Step1 </a:t>
            </a:r>
            <a:r>
              <a:rPr lang="zh-CN" altLang="en-US" sz="2000" dirty="0">
                <a:solidFill>
                  <a:prstClr val="black"/>
                </a:solidFill>
              </a:rPr>
              <a:t>对原文件处理得到按照</a:t>
            </a:r>
            <a:r>
              <a:rPr lang="en-US" altLang="zh-CN" sz="2000" dirty="0">
                <a:solidFill>
                  <a:prstClr val="black"/>
                </a:solidFill>
              </a:rPr>
              <a:t>id</a:t>
            </a:r>
            <a:r>
              <a:rPr lang="zh-CN" altLang="en-US" sz="2000" dirty="0">
                <a:solidFill>
                  <a:prstClr val="black"/>
                </a:solidFill>
              </a:rPr>
              <a:t>与时间排序的二进制文件，并建立索引，用于快速搜索并按</a:t>
            </a:r>
            <a:r>
              <a:rPr lang="en-US" altLang="zh-CN" sz="2000" dirty="0">
                <a:solidFill>
                  <a:prstClr val="black"/>
                </a:solidFill>
              </a:rPr>
              <a:t>id</a:t>
            </a:r>
            <a:r>
              <a:rPr lang="zh-CN" altLang="en-US" sz="2000" dirty="0">
                <a:solidFill>
                  <a:prstClr val="black"/>
                </a:solidFill>
              </a:rPr>
              <a:t>查找车辆的点。</a:t>
            </a:r>
          </a:p>
          <a:p>
            <a:pPr lvl="0">
              <a:lnSpc>
                <a:spcPct val="150000"/>
              </a:lnSpc>
            </a:pPr>
            <a:r>
              <a:rPr lang="en-US" altLang="zh-CN" sz="2000" dirty="0">
                <a:solidFill>
                  <a:prstClr val="black"/>
                </a:solidFill>
              </a:rPr>
              <a:t>Step2 </a:t>
            </a:r>
            <a:r>
              <a:rPr lang="zh-CN" altLang="en-US" sz="2000" dirty="0">
                <a:solidFill>
                  <a:prstClr val="black"/>
                </a:solidFill>
              </a:rPr>
              <a:t>调用</a:t>
            </a:r>
            <a:r>
              <a:rPr lang="en-US" altLang="zh-CN" sz="2000" dirty="0" err="1">
                <a:solidFill>
                  <a:prstClr val="black"/>
                </a:solidFill>
              </a:rPr>
              <a:t>FindEntry</a:t>
            </a:r>
            <a:r>
              <a:rPr lang="zh-CN" altLang="en-US" sz="2000" dirty="0">
                <a:solidFill>
                  <a:prstClr val="black"/>
                </a:solidFill>
              </a:rPr>
              <a:t>算法得到两个区域的点并提取信息，记录每个</a:t>
            </a:r>
            <a:r>
              <a:rPr lang="en-US" altLang="zh-CN" sz="2000" dirty="0">
                <a:solidFill>
                  <a:prstClr val="black"/>
                </a:solidFill>
              </a:rPr>
              <a:t>id</a:t>
            </a:r>
            <a:r>
              <a:rPr lang="zh-CN" altLang="en-US" sz="2000" dirty="0">
                <a:solidFill>
                  <a:prstClr val="black"/>
                </a:solidFill>
              </a:rPr>
              <a:t>出现在规定区域最早与最迟的时间。</a:t>
            </a:r>
          </a:p>
          <a:p>
            <a:pPr lvl="0">
              <a:lnSpc>
                <a:spcPct val="150000"/>
              </a:lnSpc>
            </a:pPr>
            <a:r>
              <a:rPr lang="en-US" altLang="zh-CN" sz="2000" dirty="0">
                <a:solidFill>
                  <a:prstClr val="black"/>
                </a:solidFill>
              </a:rPr>
              <a:t>Step3 </a:t>
            </a:r>
            <a:r>
              <a:rPr lang="zh-CN" altLang="en-US" sz="2000" dirty="0">
                <a:solidFill>
                  <a:prstClr val="black"/>
                </a:solidFill>
              </a:rPr>
              <a:t>由索引查询搜索结果，按所记录的两时间点之间车辆轨迹记录导入</a:t>
            </a:r>
            <a:r>
              <a:rPr lang="en-US" altLang="zh-CN" sz="2000" dirty="0">
                <a:solidFill>
                  <a:prstClr val="black"/>
                </a:solidFill>
              </a:rPr>
              <a:t>found</a:t>
            </a:r>
            <a:r>
              <a:rPr lang="zh-CN" altLang="en-US" sz="2000" dirty="0">
                <a:solidFill>
                  <a:prstClr val="black"/>
                </a:solidFill>
              </a:rPr>
              <a:t>。</a:t>
            </a:r>
          </a:p>
        </p:txBody>
      </p:sp>
      <p:pic>
        <p:nvPicPr>
          <p:cNvPr id="3" name="图片 2">
            <a:extLst>
              <a:ext uri="{FF2B5EF4-FFF2-40B4-BE49-F238E27FC236}">
                <a16:creationId xmlns:a16="http://schemas.microsoft.com/office/drawing/2014/main" id="{CD58E072-4793-49C2-8245-4FDA96F1AC94}"/>
              </a:ext>
            </a:extLst>
          </p:cNvPr>
          <p:cNvPicPr>
            <a:picLocks noChangeAspect="1"/>
          </p:cNvPicPr>
          <p:nvPr/>
        </p:nvPicPr>
        <p:blipFill>
          <a:blip r:embed="rId2"/>
          <a:stretch>
            <a:fillRect/>
          </a:stretch>
        </p:blipFill>
        <p:spPr>
          <a:xfrm>
            <a:off x="6705601" y="777317"/>
            <a:ext cx="5237418" cy="5781930"/>
          </a:xfrm>
          <a:prstGeom prst="rect">
            <a:avLst/>
          </a:prstGeom>
        </p:spPr>
      </p:pic>
    </p:spTree>
    <p:extLst>
      <p:ext uri="{BB962C8B-B14F-4D97-AF65-F5344CB8AC3E}">
        <p14:creationId xmlns:p14="http://schemas.microsoft.com/office/powerpoint/2010/main" val="3781769579"/>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4464788" y="3331210"/>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a:t>过程论述</a:t>
            </a:r>
          </a:p>
        </p:txBody>
      </p:sp>
      <p:sp>
        <p:nvSpPr>
          <p:cNvPr id="45" name="矩形 44"/>
          <p:cNvSpPr/>
          <p:nvPr/>
        </p:nvSpPr>
        <p:spPr>
          <a:xfrm>
            <a:off x="4860828" y="4340647"/>
            <a:ext cx="2470348"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Process Discourse</a:t>
            </a:r>
          </a:p>
        </p:txBody>
      </p:sp>
      <p:grpSp>
        <p:nvGrpSpPr>
          <p:cNvPr id="38" name="组合 37"/>
          <p:cNvGrpSpPr/>
          <p:nvPr/>
        </p:nvGrpSpPr>
        <p:grpSpPr>
          <a:xfrm>
            <a:off x="7924801" y="3724155"/>
            <a:ext cx="4165600"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4356100"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19231546-A687-4D2F-A8B3-BFDD876B5B28}"/>
              </a:ext>
            </a:extLst>
          </p:cNvPr>
          <p:cNvSpPr txBox="1"/>
          <p:nvPr/>
        </p:nvSpPr>
        <p:spPr>
          <a:xfrm>
            <a:off x="3475542" y="4998461"/>
            <a:ext cx="5594801" cy="523220"/>
          </a:xfrm>
          <a:prstGeom prst="rect">
            <a:avLst/>
          </a:prstGeom>
          <a:noFill/>
        </p:spPr>
        <p:txBody>
          <a:bodyPr wrap="none" rtlCol="0">
            <a:spAutoFit/>
          </a:bodyPr>
          <a:lstStyle/>
          <a:p>
            <a:r>
              <a:rPr lang="zh-CN" altLang="zh-CN" sz="2800" b="1" dirty="0">
                <a:latin typeface="+mn-ea"/>
              </a:rPr>
              <a:t>软件界面的用户交互</a:t>
            </a:r>
            <a:r>
              <a:rPr lang="zh-CN" altLang="en-US" sz="2800" b="1" dirty="0">
                <a:latin typeface="+mn-ea"/>
              </a:rPr>
              <a:t>设计过程论述</a:t>
            </a:r>
          </a:p>
        </p:txBody>
      </p:sp>
    </p:spTree>
    <p:extLst>
      <p:ext uri="{BB962C8B-B14F-4D97-AF65-F5344CB8AC3E}">
        <p14:creationId xmlns:p14="http://schemas.microsoft.com/office/powerpoint/2010/main" val="1806785473"/>
      </p:ext>
    </p:extLst>
  </p:cSld>
  <p:clrMapOvr>
    <a:masterClrMapping/>
  </p:clrMapOvr>
  <p:transition spd="slow" advTm="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66819" y="300264"/>
            <a:ext cx="3257149" cy="523220"/>
            <a:chOff x="666819" y="300264"/>
            <a:chExt cx="3257149" cy="523220"/>
          </a:xfrm>
        </p:grpSpPr>
        <p:sp>
          <p:nvSpPr>
            <p:cNvPr id="32" name="圆角矩形 31"/>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p:txBody>
        </p:sp>
      </p:grpSp>
      <p:pic>
        <p:nvPicPr>
          <p:cNvPr id="2050" name="图片 1">
            <a:extLst>
              <a:ext uri="{FF2B5EF4-FFF2-40B4-BE49-F238E27FC236}">
                <a16:creationId xmlns:a16="http://schemas.microsoft.com/office/drawing/2014/main" id="{71050B89-D0CB-4B63-BB55-BD10065A6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992" y="1912857"/>
            <a:ext cx="6054956" cy="30322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A3743BE-6F5E-4E6E-91B2-BB1C01B673FE}"/>
              </a:ext>
            </a:extLst>
          </p:cNvPr>
          <p:cNvSpPr txBox="1"/>
          <p:nvPr/>
        </p:nvSpPr>
        <p:spPr>
          <a:xfrm>
            <a:off x="534630" y="1947721"/>
            <a:ext cx="4329665" cy="584775"/>
          </a:xfrm>
          <a:prstGeom prst="rect">
            <a:avLst/>
          </a:prstGeom>
          <a:noFill/>
        </p:spPr>
        <p:txBody>
          <a:bodyPr wrap="square" rtlCol="0">
            <a:spAutoFit/>
          </a:bodyPr>
          <a:lstStyle/>
          <a:p>
            <a:r>
              <a:rPr lang="zh-CN" altLang="en-US" sz="3200" b="1" dirty="0"/>
              <a:t>用户交互界面层级关系</a:t>
            </a:r>
          </a:p>
        </p:txBody>
      </p:sp>
      <p:sp>
        <p:nvSpPr>
          <p:cNvPr id="12" name="文本框 11">
            <a:extLst>
              <a:ext uri="{FF2B5EF4-FFF2-40B4-BE49-F238E27FC236}">
                <a16:creationId xmlns:a16="http://schemas.microsoft.com/office/drawing/2014/main" id="{1473B94B-7AE6-44A3-8BE6-D588F76F61BF}"/>
              </a:ext>
            </a:extLst>
          </p:cNvPr>
          <p:cNvSpPr txBox="1"/>
          <p:nvPr/>
        </p:nvSpPr>
        <p:spPr>
          <a:xfrm>
            <a:off x="666819" y="3404750"/>
            <a:ext cx="3763779" cy="1291379"/>
          </a:xfrm>
          <a:prstGeom prst="rect">
            <a:avLst/>
          </a:prstGeom>
          <a:noFill/>
        </p:spPr>
        <p:txBody>
          <a:bodyPr wrap="square" rtlCol="0">
            <a:spAutoFit/>
          </a:bodyPr>
          <a:lstStyle/>
          <a:p>
            <a:pPr>
              <a:lnSpc>
                <a:spcPct val="150000"/>
              </a:lnSpc>
            </a:pPr>
            <a:r>
              <a:rPr lang="zh-CN" altLang="en-US" b="1" dirty="0"/>
              <a:t>用户交互界面的三个层级：</a:t>
            </a:r>
            <a:endParaRPr lang="en-US" altLang="zh-CN" b="1" dirty="0"/>
          </a:p>
          <a:p>
            <a:pPr>
              <a:lnSpc>
                <a:spcPct val="150000"/>
              </a:lnSpc>
            </a:pPr>
            <a:r>
              <a:rPr lang="zh-CN" altLang="en-US" b="1" dirty="0"/>
              <a:t>主界面</a:t>
            </a:r>
            <a:r>
              <a:rPr lang="en-US" altLang="zh-CN" b="1" dirty="0"/>
              <a:t>——</a:t>
            </a:r>
            <a:r>
              <a:rPr lang="zh-CN" altLang="en-US" b="1" dirty="0"/>
              <a:t>功能界面</a:t>
            </a:r>
            <a:r>
              <a:rPr lang="en-US" altLang="zh-CN" b="1" dirty="0"/>
              <a:t>——</a:t>
            </a:r>
            <a:r>
              <a:rPr lang="zh-CN" altLang="en-US" b="1" dirty="0"/>
              <a:t>网页显示控件</a:t>
            </a:r>
            <a:r>
              <a:rPr lang="en-US" altLang="zh-CN" b="1" dirty="0"/>
              <a:t>+</a:t>
            </a:r>
            <a:r>
              <a:rPr lang="zh-CN" altLang="en-US" b="1" dirty="0"/>
              <a:t>用户操作区域</a:t>
            </a:r>
          </a:p>
        </p:txBody>
      </p:sp>
      <p:sp>
        <p:nvSpPr>
          <p:cNvPr id="5" name="文本框 4">
            <a:extLst>
              <a:ext uri="{FF2B5EF4-FFF2-40B4-BE49-F238E27FC236}">
                <a16:creationId xmlns:a16="http://schemas.microsoft.com/office/drawing/2014/main" id="{808246C3-D695-4000-B715-D9AD99BD6575}"/>
              </a:ext>
            </a:extLst>
          </p:cNvPr>
          <p:cNvSpPr txBox="1"/>
          <p:nvPr/>
        </p:nvSpPr>
        <p:spPr>
          <a:xfrm>
            <a:off x="6298707" y="5245542"/>
            <a:ext cx="4053525" cy="369332"/>
          </a:xfrm>
          <a:prstGeom prst="rect">
            <a:avLst/>
          </a:prstGeom>
          <a:noFill/>
        </p:spPr>
        <p:txBody>
          <a:bodyPr wrap="square" rtlCol="0">
            <a:spAutoFit/>
          </a:bodyPr>
          <a:lstStyle/>
          <a:p>
            <a:r>
              <a:rPr lang="zh-CN" altLang="en-US" b="1" dirty="0"/>
              <a:t>层级之间通过</a:t>
            </a:r>
            <a:r>
              <a:rPr lang="zh-CN" altLang="en-US" b="1" dirty="0">
                <a:solidFill>
                  <a:srgbClr val="FF0000"/>
                </a:solidFill>
              </a:rPr>
              <a:t>信号和槽</a:t>
            </a:r>
            <a:r>
              <a:rPr lang="zh-CN" altLang="en-US" b="1" dirty="0"/>
              <a:t>机制进行交互</a:t>
            </a:r>
          </a:p>
        </p:txBody>
      </p:sp>
    </p:spTree>
    <p:extLst>
      <p:ext uri="{BB962C8B-B14F-4D97-AF65-F5344CB8AC3E}">
        <p14:creationId xmlns:p14="http://schemas.microsoft.com/office/powerpoint/2010/main" val="2269683332"/>
      </p:ext>
    </p:extLst>
  </p:cSld>
  <p:clrMapOvr>
    <a:masterClrMapping/>
  </p:clrMapOvr>
  <p:transition spd="slow" advTm="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Picture 3">
            <a:extLst>
              <a:ext uri="{FF2B5EF4-FFF2-40B4-BE49-F238E27FC236}">
                <a16:creationId xmlns:a16="http://schemas.microsoft.com/office/drawing/2014/main" id="{B85E1B0F-FBC3-49C4-89E0-5CA11F86D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006" y="990258"/>
            <a:ext cx="5571664" cy="17864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58800CC-E185-4ADB-BE04-5BB169B9C300}"/>
              </a:ext>
            </a:extLst>
          </p:cNvPr>
          <p:cNvSpPr txBox="1"/>
          <p:nvPr/>
        </p:nvSpPr>
        <p:spPr>
          <a:xfrm>
            <a:off x="332504" y="1805958"/>
            <a:ext cx="4282253" cy="584775"/>
          </a:xfrm>
          <a:prstGeom prst="rect">
            <a:avLst/>
          </a:prstGeom>
          <a:noFill/>
        </p:spPr>
        <p:txBody>
          <a:bodyPr wrap="square" rtlCol="0">
            <a:spAutoFit/>
          </a:bodyPr>
          <a:lstStyle/>
          <a:p>
            <a:r>
              <a:rPr lang="en-US" altLang="zh-CN" sz="3200" b="1" dirty="0">
                <a:latin typeface="+mj-ea"/>
                <a:ea typeface="+mj-ea"/>
              </a:rPr>
              <a:t>Qt</a:t>
            </a:r>
            <a:r>
              <a:rPr lang="zh-CN" altLang="en-US" sz="3200" b="1" dirty="0">
                <a:latin typeface="+mj-ea"/>
                <a:ea typeface="+mj-ea"/>
              </a:rPr>
              <a:t>和</a:t>
            </a:r>
            <a:r>
              <a:rPr lang="en-US" altLang="zh-CN" sz="3200" b="1" dirty="0">
                <a:latin typeface="+mj-ea"/>
                <a:ea typeface="+mj-ea"/>
              </a:rPr>
              <a:t>JavaScript</a:t>
            </a:r>
            <a:r>
              <a:rPr lang="zh-CN" altLang="en-US" sz="3200" b="1" dirty="0">
                <a:latin typeface="+mj-ea"/>
                <a:ea typeface="+mj-ea"/>
              </a:rPr>
              <a:t>交互</a:t>
            </a:r>
          </a:p>
        </p:txBody>
      </p:sp>
      <p:sp>
        <p:nvSpPr>
          <p:cNvPr id="9" name="文本框 8">
            <a:extLst>
              <a:ext uri="{FF2B5EF4-FFF2-40B4-BE49-F238E27FC236}">
                <a16:creationId xmlns:a16="http://schemas.microsoft.com/office/drawing/2014/main" id="{D120A302-293A-46EA-9863-29AAEFAF4EFF}"/>
              </a:ext>
            </a:extLst>
          </p:cNvPr>
          <p:cNvSpPr txBox="1"/>
          <p:nvPr/>
        </p:nvSpPr>
        <p:spPr>
          <a:xfrm>
            <a:off x="509385" y="3304713"/>
            <a:ext cx="3763779" cy="962956"/>
          </a:xfrm>
          <a:prstGeom prst="rect">
            <a:avLst/>
          </a:prstGeom>
          <a:noFill/>
        </p:spPr>
        <p:txBody>
          <a:bodyPr wrap="square" rtlCol="0">
            <a:spAutoFit/>
          </a:bodyPr>
          <a:lstStyle/>
          <a:p>
            <a:pPr>
              <a:lnSpc>
                <a:spcPct val="150000"/>
              </a:lnSpc>
            </a:pPr>
            <a:r>
              <a:rPr lang="zh-CN" altLang="en-US" sz="2000" b="1" dirty="0"/>
              <a:t>通过在</a:t>
            </a:r>
            <a:r>
              <a:rPr lang="en-US" altLang="zh-CN" sz="2000" b="1" dirty="0"/>
              <a:t>Qt</a:t>
            </a:r>
            <a:r>
              <a:rPr lang="zh-CN" altLang="en-US" sz="2000" b="1" dirty="0"/>
              <a:t>中登记</a:t>
            </a:r>
            <a:r>
              <a:rPr lang="en-US" altLang="zh-CN" sz="2000" b="1" dirty="0"/>
              <a:t>js</a:t>
            </a:r>
            <a:r>
              <a:rPr lang="zh-CN" altLang="en-US" sz="2000" b="1" dirty="0"/>
              <a:t>的对象和把</a:t>
            </a:r>
            <a:r>
              <a:rPr lang="en-US" altLang="zh-CN" sz="2000" b="1" dirty="0"/>
              <a:t>Qt</a:t>
            </a:r>
            <a:r>
              <a:rPr lang="zh-CN" altLang="en-US" sz="2000" b="1" dirty="0"/>
              <a:t>槽暴露给</a:t>
            </a:r>
            <a:r>
              <a:rPr lang="en-US" altLang="zh-CN" sz="2000" b="1" dirty="0"/>
              <a:t>js</a:t>
            </a:r>
            <a:r>
              <a:rPr lang="zh-CN" altLang="en-US" sz="2000" b="1" dirty="0"/>
              <a:t>实现相互通信</a:t>
            </a:r>
          </a:p>
        </p:txBody>
      </p:sp>
      <p:pic>
        <p:nvPicPr>
          <p:cNvPr id="10" name="图片 1">
            <a:extLst>
              <a:ext uri="{FF2B5EF4-FFF2-40B4-BE49-F238E27FC236}">
                <a16:creationId xmlns:a16="http://schemas.microsoft.com/office/drawing/2014/main" id="{5994CD93-CEAA-420A-980B-3559C0A7F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0866" r="287" b="6090"/>
          <a:stretch/>
        </p:blipFill>
        <p:spPr bwMode="auto">
          <a:xfrm>
            <a:off x="4614757" y="3195467"/>
            <a:ext cx="7388014" cy="32797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081425"/>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66819" y="300264"/>
            <a:ext cx="3257149" cy="954107"/>
            <a:chOff x="666819" y="300264"/>
            <a:chExt cx="3257149" cy="954107"/>
          </a:xfrm>
        </p:grpSpPr>
        <p:sp>
          <p:nvSpPr>
            <p:cNvPr id="33" name="圆角矩形 3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三、过程论述</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074" name="图片 1">
            <a:extLst>
              <a:ext uri="{FF2B5EF4-FFF2-40B4-BE49-F238E27FC236}">
                <a16:creationId xmlns:a16="http://schemas.microsoft.com/office/drawing/2014/main" id="{C8895459-FD5D-4436-91AD-8D3525B80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296" y="971847"/>
            <a:ext cx="7378255" cy="1138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1D104F9-1294-4917-8B8E-A6AB7C27B2B1}"/>
              </a:ext>
            </a:extLst>
          </p:cNvPr>
          <p:cNvSpPr txBox="1"/>
          <p:nvPr/>
        </p:nvSpPr>
        <p:spPr>
          <a:xfrm>
            <a:off x="290547" y="2533453"/>
            <a:ext cx="3910686" cy="584775"/>
          </a:xfrm>
          <a:prstGeom prst="rect">
            <a:avLst/>
          </a:prstGeom>
          <a:noFill/>
        </p:spPr>
        <p:txBody>
          <a:bodyPr wrap="square" rtlCol="0">
            <a:spAutoFit/>
          </a:bodyPr>
          <a:lstStyle/>
          <a:p>
            <a:r>
              <a:rPr lang="zh-CN" altLang="en-US" sz="3200" b="1" dirty="0"/>
              <a:t>子线程加载后台数据</a:t>
            </a:r>
          </a:p>
        </p:txBody>
      </p:sp>
      <p:sp>
        <p:nvSpPr>
          <p:cNvPr id="4" name="文本框 3">
            <a:extLst>
              <a:ext uri="{FF2B5EF4-FFF2-40B4-BE49-F238E27FC236}">
                <a16:creationId xmlns:a16="http://schemas.microsoft.com/office/drawing/2014/main" id="{6F610DF1-9544-4206-843F-FC54573FAF73}"/>
              </a:ext>
            </a:extLst>
          </p:cNvPr>
          <p:cNvSpPr txBox="1"/>
          <p:nvPr/>
        </p:nvSpPr>
        <p:spPr>
          <a:xfrm>
            <a:off x="765981" y="3269509"/>
            <a:ext cx="3261674" cy="1273875"/>
          </a:xfrm>
          <a:prstGeom prst="rect">
            <a:avLst/>
          </a:prstGeom>
          <a:noFill/>
        </p:spPr>
        <p:txBody>
          <a:bodyPr wrap="square" rtlCol="0">
            <a:spAutoFit/>
          </a:bodyPr>
          <a:lstStyle/>
          <a:p>
            <a:pPr>
              <a:lnSpc>
                <a:spcPct val="150000"/>
              </a:lnSpc>
            </a:pPr>
            <a:r>
              <a:rPr lang="en-US" altLang="zh-CN" b="1" dirty="0">
                <a:latin typeface="+mj-ea"/>
                <a:ea typeface="+mj-ea"/>
              </a:rPr>
              <a:t>Worker</a:t>
            </a:r>
            <a:r>
              <a:rPr lang="zh-CN" altLang="en-US" b="1" dirty="0">
                <a:latin typeface="+mj-ea"/>
                <a:ea typeface="+mj-ea"/>
              </a:rPr>
              <a:t>对象移至子线程，且拥有指向读写文件对象，及数据结构</a:t>
            </a:r>
            <a:r>
              <a:rPr lang="en-US" altLang="zh-CN" b="1" dirty="0">
                <a:latin typeface="+mj-ea"/>
                <a:ea typeface="+mj-ea"/>
              </a:rPr>
              <a:t>RStarTree</a:t>
            </a:r>
            <a:r>
              <a:rPr lang="zh-CN" altLang="en-US" b="1" dirty="0">
                <a:latin typeface="+mj-ea"/>
                <a:ea typeface="+mj-ea"/>
              </a:rPr>
              <a:t>对象的指针</a:t>
            </a:r>
          </a:p>
        </p:txBody>
      </p:sp>
      <p:pic>
        <p:nvPicPr>
          <p:cNvPr id="3075" name="图片 1">
            <a:extLst>
              <a:ext uri="{FF2B5EF4-FFF2-40B4-BE49-F238E27FC236}">
                <a16:creationId xmlns:a16="http://schemas.microsoft.com/office/drawing/2014/main" id="{E2695566-2055-4F4E-996B-9F2DA4F70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296" y="2510411"/>
            <a:ext cx="1701390" cy="3902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44BF942F-9302-456B-AE8A-C0296BCE2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707" y="2510411"/>
            <a:ext cx="2435293" cy="1680495"/>
          </a:xfrm>
          <a:prstGeom prst="rect">
            <a:avLst/>
          </a:prstGeom>
          <a:ln>
            <a:solidFill>
              <a:schemeClr val="tx1"/>
            </a:solidFill>
          </a:ln>
        </p:spPr>
      </p:pic>
      <p:sp>
        <p:nvSpPr>
          <p:cNvPr id="7" name="文本框 6">
            <a:extLst>
              <a:ext uri="{FF2B5EF4-FFF2-40B4-BE49-F238E27FC236}">
                <a16:creationId xmlns:a16="http://schemas.microsoft.com/office/drawing/2014/main" id="{39C269FB-F9D0-44D3-AC9D-AF4F373A7E1F}"/>
              </a:ext>
            </a:extLst>
          </p:cNvPr>
          <p:cNvSpPr txBox="1"/>
          <p:nvPr/>
        </p:nvSpPr>
        <p:spPr>
          <a:xfrm>
            <a:off x="10582183" y="2644543"/>
            <a:ext cx="1352368" cy="875881"/>
          </a:xfrm>
          <a:prstGeom prst="rect">
            <a:avLst/>
          </a:prstGeom>
          <a:noFill/>
        </p:spPr>
        <p:txBody>
          <a:bodyPr wrap="square" rtlCol="0">
            <a:spAutoFit/>
          </a:bodyPr>
          <a:lstStyle/>
          <a:p>
            <a:pPr>
              <a:lnSpc>
                <a:spcPct val="150000"/>
              </a:lnSpc>
            </a:pPr>
            <a:r>
              <a:rPr lang="zh-CN" altLang="en-US" b="1" dirty="0"/>
              <a:t>相关功能操作的槽入口</a:t>
            </a:r>
          </a:p>
        </p:txBody>
      </p:sp>
      <p:pic>
        <p:nvPicPr>
          <p:cNvPr id="9" name="图片 8">
            <a:extLst>
              <a:ext uri="{FF2B5EF4-FFF2-40B4-BE49-F238E27FC236}">
                <a16:creationId xmlns:a16="http://schemas.microsoft.com/office/drawing/2014/main" id="{4134A7A1-EDBD-4457-B617-22F4C249C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707" y="4951286"/>
            <a:ext cx="2455068" cy="1461688"/>
          </a:xfrm>
          <a:prstGeom prst="rect">
            <a:avLst/>
          </a:prstGeom>
          <a:ln>
            <a:solidFill>
              <a:schemeClr val="tx1"/>
            </a:solidFill>
          </a:ln>
        </p:spPr>
      </p:pic>
      <p:sp>
        <p:nvSpPr>
          <p:cNvPr id="17" name="文本框 16">
            <a:extLst>
              <a:ext uri="{FF2B5EF4-FFF2-40B4-BE49-F238E27FC236}">
                <a16:creationId xmlns:a16="http://schemas.microsoft.com/office/drawing/2014/main" id="{FCBA2E6C-76DF-48B6-BC4D-B0C007C25265}"/>
              </a:ext>
            </a:extLst>
          </p:cNvPr>
          <p:cNvSpPr txBox="1"/>
          <p:nvPr/>
        </p:nvSpPr>
        <p:spPr>
          <a:xfrm>
            <a:off x="10432063" y="4747936"/>
            <a:ext cx="1536569" cy="875881"/>
          </a:xfrm>
          <a:prstGeom prst="rect">
            <a:avLst/>
          </a:prstGeom>
          <a:noFill/>
        </p:spPr>
        <p:txBody>
          <a:bodyPr wrap="square" rtlCol="0">
            <a:spAutoFit/>
          </a:bodyPr>
          <a:lstStyle/>
          <a:p>
            <a:pPr>
              <a:lnSpc>
                <a:spcPct val="150000"/>
              </a:lnSpc>
            </a:pPr>
            <a:r>
              <a:rPr lang="zh-CN" altLang="en-US" b="1" dirty="0"/>
              <a:t>拥有</a:t>
            </a:r>
            <a:r>
              <a:rPr lang="en-US" altLang="zh-CN" b="1" dirty="0"/>
              <a:t>r</a:t>
            </a:r>
            <a:r>
              <a:rPr lang="zh-CN" altLang="en-US" b="1" dirty="0"/>
              <a:t>*树类和读写类指针</a:t>
            </a:r>
          </a:p>
        </p:txBody>
      </p:sp>
      <p:cxnSp>
        <p:nvCxnSpPr>
          <p:cNvPr id="20" name="直接箭头连接符 19">
            <a:extLst>
              <a:ext uri="{FF2B5EF4-FFF2-40B4-BE49-F238E27FC236}">
                <a16:creationId xmlns:a16="http://schemas.microsoft.com/office/drawing/2014/main" id="{F69AE4A0-40C7-427B-853A-B03C09D3A23C}"/>
              </a:ext>
            </a:extLst>
          </p:cNvPr>
          <p:cNvCxnSpPr>
            <a:cxnSpLocks/>
          </p:cNvCxnSpPr>
          <p:nvPr/>
        </p:nvCxnSpPr>
        <p:spPr>
          <a:xfrm flipH="1">
            <a:off x="9436963" y="2979193"/>
            <a:ext cx="99510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65CB9A7C-5EB7-4391-8BB4-D014B486C841}"/>
              </a:ext>
            </a:extLst>
          </p:cNvPr>
          <p:cNvCxnSpPr>
            <a:cxnSpLocks/>
          </p:cNvCxnSpPr>
          <p:nvPr/>
        </p:nvCxnSpPr>
        <p:spPr>
          <a:xfrm flipH="1">
            <a:off x="9436963" y="5325695"/>
            <a:ext cx="99510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82827186"/>
      </p:ext>
    </p:extLst>
  </p:cSld>
  <p:clrMapOvr>
    <a:masterClrMapping/>
  </p:clrMapOvr>
  <p:transition spd="slow"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
          <p:cNvGrpSpPr>
            <a:grpSpLocks noChangeAspect="1"/>
          </p:cNvGrpSpPr>
          <p:nvPr/>
        </p:nvGrpSpPr>
        <p:grpSpPr bwMode="auto">
          <a:xfrm>
            <a:off x="5314373" y="1725675"/>
            <a:ext cx="1563254" cy="1033831"/>
            <a:chOff x="3296" y="1429"/>
            <a:chExt cx="375" cy="248"/>
          </a:xfrm>
        </p:grpSpPr>
        <p:sp>
          <p:nvSpPr>
            <p:cNvPr id="37" name="AutoShape 3"/>
            <p:cNvSpPr>
              <a:spLocks noChangeAspect="1" noChangeArrowheads="1" noTextEdit="1"/>
            </p:cNvSpPr>
            <p:nvPr/>
          </p:nvSpPr>
          <p:spPr bwMode="auto">
            <a:xfrm>
              <a:off x="3296" y="1429"/>
              <a:ext cx="37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Freeform 5"/>
            <p:cNvSpPr/>
            <p:nvPr/>
          </p:nvSpPr>
          <p:spPr bwMode="auto">
            <a:xfrm>
              <a:off x="3296" y="1432"/>
              <a:ext cx="224" cy="240"/>
            </a:xfrm>
            <a:custGeom>
              <a:avLst/>
              <a:gdLst>
                <a:gd name="T0" fmla="*/ 76 w 93"/>
                <a:gd name="T1" fmla="*/ 72 h 99"/>
                <a:gd name="T2" fmla="*/ 73 w 93"/>
                <a:gd name="T3" fmla="*/ 68 h 99"/>
                <a:gd name="T4" fmla="*/ 74 w 93"/>
                <a:gd name="T5" fmla="*/ 54 h 99"/>
                <a:gd name="T6" fmla="*/ 80 w 93"/>
                <a:gd name="T7" fmla="*/ 40 h 99"/>
                <a:gd name="T8" fmla="*/ 79 w 93"/>
                <a:gd name="T9" fmla="*/ 34 h 99"/>
                <a:gd name="T10" fmla="*/ 79 w 93"/>
                <a:gd name="T11" fmla="*/ 32 h 99"/>
                <a:gd name="T12" fmla="*/ 80 w 93"/>
                <a:gd name="T13" fmla="*/ 18 h 99"/>
                <a:gd name="T14" fmla="*/ 77 w 93"/>
                <a:gd name="T15" fmla="*/ 10 h 99"/>
                <a:gd name="T16" fmla="*/ 74 w 93"/>
                <a:gd name="T17" fmla="*/ 6 h 99"/>
                <a:gd name="T18" fmla="*/ 73 w 93"/>
                <a:gd name="T19" fmla="*/ 0 h 99"/>
                <a:gd name="T20" fmla="*/ 59 w 93"/>
                <a:gd name="T21" fmla="*/ 4 h 99"/>
                <a:gd name="T22" fmla="*/ 44 w 93"/>
                <a:gd name="T23" fmla="*/ 6 h 99"/>
                <a:gd name="T24" fmla="*/ 36 w 93"/>
                <a:gd name="T25" fmla="*/ 19 h 99"/>
                <a:gd name="T26" fmla="*/ 37 w 93"/>
                <a:gd name="T27" fmla="*/ 34 h 99"/>
                <a:gd name="T28" fmla="*/ 35 w 93"/>
                <a:gd name="T29" fmla="*/ 33 h 99"/>
                <a:gd name="T30" fmla="*/ 37 w 93"/>
                <a:gd name="T31" fmla="*/ 42 h 99"/>
                <a:gd name="T32" fmla="*/ 41 w 93"/>
                <a:gd name="T33" fmla="*/ 55 h 99"/>
                <a:gd name="T34" fmla="*/ 42 w 93"/>
                <a:gd name="T35" fmla="*/ 68 h 99"/>
                <a:gd name="T36" fmla="*/ 39 w 93"/>
                <a:gd name="T37" fmla="*/ 72 h 99"/>
                <a:gd name="T38" fmla="*/ 34 w 93"/>
                <a:gd name="T39" fmla="*/ 78 h 99"/>
                <a:gd name="T40" fmla="*/ 5 w 93"/>
                <a:gd name="T41" fmla="*/ 92 h 99"/>
                <a:gd name="T42" fmla="*/ 1 w 93"/>
                <a:gd name="T43" fmla="*/ 99 h 99"/>
                <a:gd name="T44" fmla="*/ 66 w 93"/>
                <a:gd name="T45" fmla="*/ 99 h 99"/>
                <a:gd name="T46" fmla="*/ 72 w 93"/>
                <a:gd name="T47" fmla="*/ 91 h 99"/>
                <a:gd name="T48" fmla="*/ 84 w 93"/>
                <a:gd name="T49" fmla="*/ 87 h 99"/>
                <a:gd name="T50" fmla="*/ 93 w 93"/>
                <a:gd name="T51" fmla="*/ 83 h 99"/>
                <a:gd name="T52" fmla="*/ 81 w 93"/>
                <a:gd name="T53" fmla="*/ 78 h 99"/>
                <a:gd name="T54" fmla="*/ 76 w 93"/>
                <a:gd name="T55"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99">
                  <a:moveTo>
                    <a:pt x="76" y="72"/>
                  </a:moveTo>
                  <a:cubicBezTo>
                    <a:pt x="76" y="70"/>
                    <a:pt x="75" y="68"/>
                    <a:pt x="73" y="68"/>
                  </a:cubicBezTo>
                  <a:cubicBezTo>
                    <a:pt x="72" y="63"/>
                    <a:pt x="72" y="65"/>
                    <a:pt x="74" y="54"/>
                  </a:cubicBezTo>
                  <a:cubicBezTo>
                    <a:pt x="76" y="43"/>
                    <a:pt x="76" y="48"/>
                    <a:pt x="80" y="40"/>
                  </a:cubicBezTo>
                  <a:cubicBezTo>
                    <a:pt x="82" y="34"/>
                    <a:pt x="82" y="33"/>
                    <a:pt x="79" y="34"/>
                  </a:cubicBezTo>
                  <a:cubicBezTo>
                    <a:pt x="79" y="33"/>
                    <a:pt x="79" y="32"/>
                    <a:pt x="79" y="32"/>
                  </a:cubicBezTo>
                  <a:cubicBezTo>
                    <a:pt x="79" y="27"/>
                    <a:pt x="79" y="23"/>
                    <a:pt x="80" y="18"/>
                  </a:cubicBezTo>
                  <a:cubicBezTo>
                    <a:pt x="80" y="15"/>
                    <a:pt x="79" y="12"/>
                    <a:pt x="77" y="10"/>
                  </a:cubicBezTo>
                  <a:cubicBezTo>
                    <a:pt x="76" y="9"/>
                    <a:pt x="74" y="6"/>
                    <a:pt x="74" y="6"/>
                  </a:cubicBezTo>
                  <a:cubicBezTo>
                    <a:pt x="73" y="0"/>
                    <a:pt x="73" y="0"/>
                    <a:pt x="73" y="0"/>
                  </a:cubicBezTo>
                  <a:cubicBezTo>
                    <a:pt x="70" y="4"/>
                    <a:pt x="59" y="4"/>
                    <a:pt x="59" y="4"/>
                  </a:cubicBezTo>
                  <a:cubicBezTo>
                    <a:pt x="59" y="4"/>
                    <a:pt x="49" y="5"/>
                    <a:pt x="44" y="6"/>
                  </a:cubicBezTo>
                  <a:cubicBezTo>
                    <a:pt x="38" y="8"/>
                    <a:pt x="35" y="12"/>
                    <a:pt x="36" y="19"/>
                  </a:cubicBezTo>
                  <a:cubicBezTo>
                    <a:pt x="36" y="23"/>
                    <a:pt x="37" y="30"/>
                    <a:pt x="37" y="34"/>
                  </a:cubicBezTo>
                  <a:cubicBezTo>
                    <a:pt x="37" y="35"/>
                    <a:pt x="36" y="33"/>
                    <a:pt x="35" y="33"/>
                  </a:cubicBezTo>
                  <a:cubicBezTo>
                    <a:pt x="34" y="34"/>
                    <a:pt x="35" y="39"/>
                    <a:pt x="37" y="42"/>
                  </a:cubicBezTo>
                  <a:cubicBezTo>
                    <a:pt x="39" y="47"/>
                    <a:pt x="39" y="44"/>
                    <a:pt x="41" y="55"/>
                  </a:cubicBezTo>
                  <a:cubicBezTo>
                    <a:pt x="43" y="69"/>
                    <a:pt x="43" y="63"/>
                    <a:pt x="42" y="68"/>
                  </a:cubicBezTo>
                  <a:cubicBezTo>
                    <a:pt x="40" y="68"/>
                    <a:pt x="40" y="70"/>
                    <a:pt x="39" y="72"/>
                  </a:cubicBezTo>
                  <a:cubicBezTo>
                    <a:pt x="39" y="75"/>
                    <a:pt x="37" y="77"/>
                    <a:pt x="34" y="78"/>
                  </a:cubicBezTo>
                  <a:cubicBezTo>
                    <a:pt x="24" y="83"/>
                    <a:pt x="15" y="87"/>
                    <a:pt x="5" y="92"/>
                  </a:cubicBezTo>
                  <a:cubicBezTo>
                    <a:pt x="2" y="93"/>
                    <a:pt x="0" y="95"/>
                    <a:pt x="1" y="99"/>
                  </a:cubicBezTo>
                  <a:cubicBezTo>
                    <a:pt x="23" y="99"/>
                    <a:pt x="44" y="99"/>
                    <a:pt x="66" y="99"/>
                  </a:cubicBezTo>
                  <a:cubicBezTo>
                    <a:pt x="67" y="97"/>
                    <a:pt x="68" y="93"/>
                    <a:pt x="72" y="91"/>
                  </a:cubicBezTo>
                  <a:cubicBezTo>
                    <a:pt x="76" y="90"/>
                    <a:pt x="80" y="88"/>
                    <a:pt x="84" y="87"/>
                  </a:cubicBezTo>
                  <a:cubicBezTo>
                    <a:pt x="87" y="85"/>
                    <a:pt x="90" y="84"/>
                    <a:pt x="93" y="83"/>
                  </a:cubicBezTo>
                  <a:cubicBezTo>
                    <a:pt x="89" y="82"/>
                    <a:pt x="85" y="80"/>
                    <a:pt x="81" y="78"/>
                  </a:cubicBezTo>
                  <a:cubicBezTo>
                    <a:pt x="78" y="77"/>
                    <a:pt x="77" y="75"/>
                    <a:pt x="76" y="72"/>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
            <p:cNvSpPr/>
            <p:nvPr/>
          </p:nvSpPr>
          <p:spPr bwMode="auto">
            <a:xfrm>
              <a:off x="3464" y="1497"/>
              <a:ext cx="209" cy="178"/>
            </a:xfrm>
            <a:custGeom>
              <a:avLst/>
              <a:gdLst>
                <a:gd name="T0" fmla="*/ 83 w 87"/>
                <a:gd name="T1" fmla="*/ 67 h 73"/>
                <a:gd name="T2" fmla="*/ 64 w 87"/>
                <a:gd name="T3" fmla="*/ 59 h 73"/>
                <a:gd name="T4" fmla="*/ 58 w 87"/>
                <a:gd name="T5" fmla="*/ 51 h 73"/>
                <a:gd name="T6" fmla="*/ 56 w 87"/>
                <a:gd name="T7" fmla="*/ 51 h 73"/>
                <a:gd name="T8" fmla="*/ 55 w 87"/>
                <a:gd name="T9" fmla="*/ 45 h 73"/>
                <a:gd name="T10" fmla="*/ 69 w 87"/>
                <a:gd name="T11" fmla="*/ 36 h 73"/>
                <a:gd name="T12" fmla="*/ 60 w 87"/>
                <a:gd name="T13" fmla="*/ 25 h 73"/>
                <a:gd name="T14" fmla="*/ 60 w 87"/>
                <a:gd name="T15" fmla="*/ 14 h 73"/>
                <a:gd name="T16" fmla="*/ 57 w 87"/>
                <a:gd name="T17" fmla="*/ 6 h 73"/>
                <a:gd name="T18" fmla="*/ 50 w 87"/>
                <a:gd name="T19" fmla="*/ 2 h 73"/>
                <a:gd name="T20" fmla="*/ 43 w 87"/>
                <a:gd name="T21" fmla="*/ 0 h 73"/>
                <a:gd name="T22" fmla="*/ 32 w 87"/>
                <a:gd name="T23" fmla="*/ 4 h 73"/>
                <a:gd name="T24" fmla="*/ 27 w 87"/>
                <a:gd name="T25" fmla="*/ 18 h 73"/>
                <a:gd name="T26" fmla="*/ 27 w 87"/>
                <a:gd name="T27" fmla="*/ 23 h 73"/>
                <a:gd name="T28" fmla="*/ 18 w 87"/>
                <a:gd name="T29" fmla="*/ 36 h 73"/>
                <a:gd name="T30" fmla="*/ 18 w 87"/>
                <a:gd name="T31" fmla="*/ 36 h 73"/>
                <a:gd name="T32" fmla="*/ 32 w 87"/>
                <a:gd name="T33" fmla="*/ 45 h 73"/>
                <a:gd name="T34" fmla="*/ 32 w 87"/>
                <a:gd name="T35" fmla="*/ 47 h 73"/>
                <a:gd name="T36" fmla="*/ 30 w 87"/>
                <a:gd name="T37" fmla="*/ 52 h 73"/>
                <a:gd name="T38" fmla="*/ 30 w 87"/>
                <a:gd name="T39" fmla="*/ 52 h 73"/>
                <a:gd name="T40" fmla="*/ 26 w 87"/>
                <a:gd name="T41" fmla="*/ 58 h 73"/>
                <a:gd name="T42" fmla="*/ 26 w 87"/>
                <a:gd name="T43" fmla="*/ 59 h 73"/>
                <a:gd name="T44" fmla="*/ 4 w 87"/>
                <a:gd name="T45" fmla="*/ 67 h 73"/>
                <a:gd name="T46" fmla="*/ 0 w 87"/>
                <a:gd name="T47" fmla="*/ 72 h 73"/>
                <a:gd name="T48" fmla="*/ 0 w 87"/>
                <a:gd name="T49" fmla="*/ 73 h 73"/>
                <a:gd name="T50" fmla="*/ 87 w 87"/>
                <a:gd name="T51" fmla="*/ 73 h 73"/>
                <a:gd name="T52" fmla="*/ 83 w 87"/>
                <a:gd name="T5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73">
                  <a:moveTo>
                    <a:pt x="83" y="67"/>
                  </a:moveTo>
                  <a:cubicBezTo>
                    <a:pt x="77" y="64"/>
                    <a:pt x="70" y="62"/>
                    <a:pt x="64" y="59"/>
                  </a:cubicBezTo>
                  <a:cubicBezTo>
                    <a:pt x="61" y="58"/>
                    <a:pt x="58" y="55"/>
                    <a:pt x="58" y="51"/>
                  </a:cubicBezTo>
                  <a:cubicBezTo>
                    <a:pt x="57" y="51"/>
                    <a:pt x="57" y="51"/>
                    <a:pt x="56" y="51"/>
                  </a:cubicBezTo>
                  <a:cubicBezTo>
                    <a:pt x="56" y="51"/>
                    <a:pt x="55" y="51"/>
                    <a:pt x="55" y="45"/>
                  </a:cubicBezTo>
                  <a:cubicBezTo>
                    <a:pt x="61" y="44"/>
                    <a:pt x="65" y="41"/>
                    <a:pt x="69" y="36"/>
                  </a:cubicBezTo>
                  <a:cubicBezTo>
                    <a:pt x="63" y="35"/>
                    <a:pt x="60" y="31"/>
                    <a:pt x="60" y="25"/>
                  </a:cubicBezTo>
                  <a:cubicBezTo>
                    <a:pt x="59" y="21"/>
                    <a:pt x="60" y="17"/>
                    <a:pt x="60" y="14"/>
                  </a:cubicBezTo>
                  <a:cubicBezTo>
                    <a:pt x="60" y="11"/>
                    <a:pt x="59" y="9"/>
                    <a:pt x="57" y="6"/>
                  </a:cubicBezTo>
                  <a:cubicBezTo>
                    <a:pt x="55" y="4"/>
                    <a:pt x="52" y="3"/>
                    <a:pt x="50" y="2"/>
                  </a:cubicBezTo>
                  <a:cubicBezTo>
                    <a:pt x="47" y="0"/>
                    <a:pt x="45" y="0"/>
                    <a:pt x="43" y="0"/>
                  </a:cubicBezTo>
                  <a:cubicBezTo>
                    <a:pt x="39" y="0"/>
                    <a:pt x="35" y="1"/>
                    <a:pt x="32" y="4"/>
                  </a:cubicBezTo>
                  <a:cubicBezTo>
                    <a:pt x="27" y="7"/>
                    <a:pt x="26" y="12"/>
                    <a:pt x="27" y="18"/>
                  </a:cubicBezTo>
                  <a:cubicBezTo>
                    <a:pt x="27" y="20"/>
                    <a:pt x="27" y="21"/>
                    <a:pt x="27" y="23"/>
                  </a:cubicBezTo>
                  <a:cubicBezTo>
                    <a:pt x="27" y="29"/>
                    <a:pt x="25" y="34"/>
                    <a:pt x="18" y="36"/>
                  </a:cubicBezTo>
                  <a:cubicBezTo>
                    <a:pt x="18" y="36"/>
                    <a:pt x="18" y="36"/>
                    <a:pt x="18" y="36"/>
                  </a:cubicBezTo>
                  <a:cubicBezTo>
                    <a:pt x="21" y="41"/>
                    <a:pt x="26" y="44"/>
                    <a:pt x="32" y="45"/>
                  </a:cubicBezTo>
                  <a:cubicBezTo>
                    <a:pt x="32" y="46"/>
                    <a:pt x="32" y="46"/>
                    <a:pt x="32" y="47"/>
                  </a:cubicBezTo>
                  <a:cubicBezTo>
                    <a:pt x="32" y="50"/>
                    <a:pt x="31" y="52"/>
                    <a:pt x="30" y="52"/>
                  </a:cubicBezTo>
                  <a:cubicBezTo>
                    <a:pt x="30" y="52"/>
                    <a:pt x="30" y="52"/>
                    <a:pt x="30" y="52"/>
                  </a:cubicBezTo>
                  <a:cubicBezTo>
                    <a:pt x="30" y="52"/>
                    <a:pt x="30" y="56"/>
                    <a:pt x="26" y="58"/>
                  </a:cubicBezTo>
                  <a:cubicBezTo>
                    <a:pt x="26" y="58"/>
                    <a:pt x="26" y="58"/>
                    <a:pt x="26" y="59"/>
                  </a:cubicBezTo>
                  <a:cubicBezTo>
                    <a:pt x="21" y="61"/>
                    <a:pt x="11" y="64"/>
                    <a:pt x="4" y="67"/>
                  </a:cubicBezTo>
                  <a:cubicBezTo>
                    <a:pt x="2" y="68"/>
                    <a:pt x="0" y="70"/>
                    <a:pt x="0" y="72"/>
                  </a:cubicBezTo>
                  <a:cubicBezTo>
                    <a:pt x="0" y="73"/>
                    <a:pt x="0" y="73"/>
                    <a:pt x="0" y="73"/>
                  </a:cubicBezTo>
                  <a:cubicBezTo>
                    <a:pt x="29" y="73"/>
                    <a:pt x="58" y="73"/>
                    <a:pt x="87" y="73"/>
                  </a:cubicBezTo>
                  <a:cubicBezTo>
                    <a:pt x="87" y="70"/>
                    <a:pt x="85" y="68"/>
                    <a:pt x="83" y="67"/>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文本框 41"/>
          <p:cNvSpPr txBox="1"/>
          <p:nvPr/>
        </p:nvSpPr>
        <p:spPr>
          <a:xfrm>
            <a:off x="4464787" y="3333323"/>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r>
              <a:rPr lang="zh-CN" altLang="zh-CN" dirty="0"/>
              <a:t>结果分析</a:t>
            </a:r>
            <a:endParaRPr lang="zh-CN" altLang="en-US" dirty="0"/>
          </a:p>
        </p:txBody>
      </p:sp>
      <p:sp>
        <p:nvSpPr>
          <p:cNvPr id="43" name="矩形 42"/>
          <p:cNvSpPr/>
          <p:nvPr/>
        </p:nvSpPr>
        <p:spPr>
          <a:xfrm>
            <a:off x="5096245" y="4340645"/>
            <a:ext cx="1999515"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Result Analysis</a:t>
            </a:r>
          </a:p>
        </p:txBody>
      </p:sp>
      <p:grpSp>
        <p:nvGrpSpPr>
          <p:cNvPr id="44" name="组合 43"/>
          <p:cNvGrpSpPr/>
          <p:nvPr/>
        </p:nvGrpSpPr>
        <p:grpSpPr>
          <a:xfrm flipH="1">
            <a:off x="-419102" y="3718119"/>
            <a:ext cx="4356100" cy="393049"/>
            <a:chOff x="743958" y="3475975"/>
            <a:chExt cx="753417" cy="0"/>
          </a:xfrm>
        </p:grpSpPr>
        <p:cxnSp>
          <p:nvCxnSpPr>
            <p:cNvPr id="48" name="直接连接符 47"/>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rot="10800000" flipH="1">
            <a:off x="8254999" y="3331208"/>
            <a:ext cx="4356100" cy="393049"/>
            <a:chOff x="743958" y="3475975"/>
            <a:chExt cx="753417" cy="0"/>
          </a:xfrm>
        </p:grpSpPr>
        <p:cxnSp>
          <p:nvCxnSpPr>
            <p:cNvPr id="46" name="直接连接符 45"/>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四、结果分析</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432391" y="971015"/>
            <a:ext cx="3917767" cy="707886"/>
          </a:xfrm>
          <a:prstGeom prst="rect">
            <a:avLst/>
          </a:prstGeom>
        </p:spPr>
        <p:txBody>
          <a:bodyPr wrap="square">
            <a:spAutoFit/>
          </a:bodyPr>
          <a:lstStyle/>
          <a:p>
            <a:r>
              <a:rPr lang="zh-CN" altLang="en-US" sz="4000" dirty="0">
                <a:latin typeface="微软雅黑" panose="020B0503020204020204" pitchFamily="34" charset="-122"/>
                <a:ea typeface="微软雅黑" panose="020B0503020204020204" pitchFamily="34" charset="-122"/>
              </a:rPr>
              <a:t>源代码性能分析</a:t>
            </a:r>
          </a:p>
        </p:txBody>
      </p:sp>
      <p:pic>
        <p:nvPicPr>
          <p:cNvPr id="67" name="内容占位符 3">
            <a:extLst>
              <a:ext uri="{FF2B5EF4-FFF2-40B4-BE49-F238E27FC236}">
                <a16:creationId xmlns:a16="http://schemas.microsoft.com/office/drawing/2014/main" id="{F0795C56-9908-4A75-A5D3-915830E251EA}"/>
              </a:ext>
            </a:extLst>
          </p:cNvPr>
          <p:cNvPicPr>
            <a:picLocks noGrp="1" noChangeAspect="1"/>
          </p:cNvPicPr>
          <p:nvPr>
            <p:ph idx="1"/>
          </p:nvPr>
        </p:nvPicPr>
        <p:blipFill>
          <a:blip r:embed="rId2"/>
          <a:stretch>
            <a:fillRect/>
          </a:stretch>
        </p:blipFill>
        <p:spPr>
          <a:xfrm>
            <a:off x="7040562" y="325575"/>
            <a:ext cx="5044756" cy="3859363"/>
          </a:xfrm>
          <a:prstGeom prst="rect">
            <a:avLst/>
          </a:prstGeom>
        </p:spPr>
      </p:pic>
      <p:pic>
        <p:nvPicPr>
          <p:cNvPr id="70" name="图片 69">
            <a:extLst>
              <a:ext uri="{FF2B5EF4-FFF2-40B4-BE49-F238E27FC236}">
                <a16:creationId xmlns:a16="http://schemas.microsoft.com/office/drawing/2014/main" id="{5C95F082-2919-4980-97CA-FEAC95F88D21}"/>
              </a:ext>
            </a:extLst>
          </p:cNvPr>
          <p:cNvPicPr>
            <a:picLocks noChangeAspect="1"/>
          </p:cNvPicPr>
          <p:nvPr/>
        </p:nvPicPr>
        <p:blipFill>
          <a:blip r:embed="rId3"/>
          <a:stretch>
            <a:fillRect/>
          </a:stretch>
        </p:blipFill>
        <p:spPr>
          <a:xfrm>
            <a:off x="7040562" y="4407687"/>
            <a:ext cx="5044757" cy="2354220"/>
          </a:xfrm>
          <a:prstGeom prst="rect">
            <a:avLst/>
          </a:prstGeom>
        </p:spPr>
      </p:pic>
      <p:sp>
        <p:nvSpPr>
          <p:cNvPr id="14" name="矩形 13">
            <a:extLst>
              <a:ext uri="{FF2B5EF4-FFF2-40B4-BE49-F238E27FC236}">
                <a16:creationId xmlns:a16="http://schemas.microsoft.com/office/drawing/2014/main" id="{FE26BA93-DC88-4363-903F-F95097CD3386}"/>
              </a:ext>
            </a:extLst>
          </p:cNvPr>
          <p:cNvSpPr/>
          <p:nvPr/>
        </p:nvSpPr>
        <p:spPr>
          <a:xfrm>
            <a:off x="185470" y="1826432"/>
            <a:ext cx="6721927" cy="3907095"/>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400" dirty="0"/>
              <a:t>测试环境：</a:t>
            </a:r>
            <a:r>
              <a:rPr lang="en-US" altLang="zh-CN" sz="2400" dirty="0"/>
              <a:t>VS 2019</a:t>
            </a:r>
          </a:p>
          <a:p>
            <a:pPr marL="457200" indent="-457200">
              <a:lnSpc>
                <a:spcPct val="150000"/>
              </a:lnSpc>
              <a:buFont typeface="Arial" panose="020B0604020202020204" pitchFamily="34" charset="0"/>
              <a:buChar char="•"/>
            </a:pPr>
            <a:r>
              <a:rPr lang="zh-CN" altLang="en-US" sz="2400" dirty="0"/>
              <a:t>建树约为</a:t>
            </a:r>
            <a:r>
              <a:rPr lang="en-US" altLang="zh-CN" sz="2400" dirty="0"/>
              <a:t>342.222s</a:t>
            </a:r>
            <a:r>
              <a:rPr lang="zh-CN" altLang="en-US" sz="2400" dirty="0"/>
              <a:t>，占用约</a:t>
            </a:r>
            <a:r>
              <a:rPr lang="en-US" altLang="zh-CN" sz="2400" dirty="0"/>
              <a:t>1.5GB</a:t>
            </a:r>
            <a:r>
              <a:rPr lang="zh-CN" altLang="en-US" sz="2400" dirty="0"/>
              <a:t>内存</a:t>
            </a:r>
            <a:endParaRPr lang="en-US" altLang="zh-CN" sz="2400" dirty="0"/>
          </a:p>
          <a:p>
            <a:pPr marL="457200" indent="-457200">
              <a:lnSpc>
                <a:spcPct val="150000"/>
              </a:lnSpc>
              <a:buFont typeface="Arial" panose="020B0604020202020204" pitchFamily="34" charset="0"/>
              <a:buChar char="•"/>
            </a:pPr>
            <a:r>
              <a:rPr lang="zh-CN" altLang="en-US" sz="2400" dirty="0"/>
              <a:t>搜索时，进程内存最高达</a:t>
            </a:r>
            <a:r>
              <a:rPr lang="en-US" altLang="zh-CN" sz="2400" dirty="0"/>
              <a:t>2GB</a:t>
            </a:r>
            <a:r>
              <a:rPr lang="zh-CN" altLang="en-US" sz="2400" dirty="0"/>
              <a:t>左右。查询一次的时间视查找范围内数据量而定，如右上图查询</a:t>
            </a:r>
            <a:r>
              <a:rPr lang="en-US" altLang="zh-CN" sz="2400" dirty="0"/>
              <a:t>14</a:t>
            </a:r>
            <a:r>
              <a:rPr lang="zh-CN" altLang="en-US" sz="2400" dirty="0"/>
              <a:t>个点用时</a:t>
            </a:r>
            <a:r>
              <a:rPr lang="en-US" altLang="zh-CN" sz="2400" dirty="0"/>
              <a:t>2ms</a:t>
            </a:r>
            <a:r>
              <a:rPr lang="zh-CN" altLang="en-US" sz="2400" dirty="0"/>
              <a:t>，右下查询全时空范围用时超</a:t>
            </a:r>
            <a:r>
              <a:rPr lang="en-US" altLang="zh-CN" sz="2400" dirty="0"/>
              <a:t>10s</a:t>
            </a:r>
            <a:r>
              <a:rPr lang="zh-CN" altLang="en-US" sz="2400" dirty="0"/>
              <a:t>。</a:t>
            </a:r>
            <a:endParaRPr lang="en-US" altLang="zh-CN" sz="2400" dirty="0"/>
          </a:p>
          <a:p>
            <a:pPr marL="457200" indent="-457200">
              <a:lnSpc>
                <a:spcPct val="150000"/>
              </a:lnSpc>
              <a:buFont typeface="Arial" panose="020B0604020202020204" pitchFamily="34" charset="0"/>
              <a:buChar char="•"/>
            </a:pPr>
            <a:r>
              <a:rPr lang="zh-CN" altLang="en-US" sz="2400" dirty="0"/>
              <a:t>制作的软件没有性能限制，耗时会减少</a:t>
            </a:r>
            <a:endParaRPr lang="en-US" altLang="zh-CN" sz="2400" dirty="0"/>
          </a:p>
        </p:txBody>
      </p:sp>
    </p:spTree>
  </p:cSld>
  <p:clrMapOvr>
    <a:masterClrMapping/>
  </p:clrMapOvr>
  <p:transition spd="slow" advTm="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右箭头 61"/>
          <p:cNvSpPr/>
          <p:nvPr/>
        </p:nvSpPr>
        <p:spPr>
          <a:xfrm>
            <a:off x="6551294" y="4378761"/>
            <a:ext cx="1360585" cy="2523884"/>
          </a:xfrm>
          <a:prstGeom prst="bentArrow">
            <a:avLst>
              <a:gd name="adj1" fmla="val 25000"/>
              <a:gd name="adj2" fmla="val 25000"/>
              <a:gd name="adj3" fmla="val 25000"/>
              <a:gd name="adj4" fmla="val 75000"/>
            </a:avLst>
          </a:prstGeom>
          <a:solidFill>
            <a:srgbClr val="005CA7"/>
          </a:solidFill>
          <a:ln w="28575"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3200">
              <a:solidFill>
                <a:schemeClr val="tx2"/>
              </a:solidFill>
              <a:latin typeface="Lifeline JL" panose="00000400000000000000" pitchFamily="2" charset="0"/>
              <a:ea typeface="微软雅黑" panose="020B0503020204020204" pitchFamily="34" charset="-122"/>
            </a:endParaRPr>
          </a:p>
        </p:txBody>
      </p:sp>
      <p:sp>
        <p:nvSpPr>
          <p:cNvPr id="7" name="圆角右箭头 83"/>
          <p:cNvSpPr/>
          <p:nvPr/>
        </p:nvSpPr>
        <p:spPr>
          <a:xfrm flipH="1">
            <a:off x="4184610" y="4365317"/>
            <a:ext cx="1360585" cy="2523884"/>
          </a:xfrm>
          <a:prstGeom prst="bentArrow">
            <a:avLst>
              <a:gd name="adj1" fmla="val 25000"/>
              <a:gd name="adj2" fmla="val 25000"/>
              <a:gd name="adj3" fmla="val 25000"/>
              <a:gd name="adj4" fmla="val 75000"/>
            </a:avLst>
          </a:prstGeom>
          <a:solidFill>
            <a:srgbClr val="005CA7"/>
          </a:solidFill>
          <a:ln w="28575"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3200">
              <a:solidFill>
                <a:schemeClr val="tx2"/>
              </a:solidFill>
              <a:latin typeface="Lifeline JL" panose="00000400000000000000" pitchFamily="2" charset="0"/>
              <a:ea typeface="微软雅黑" panose="020B0503020204020204" pitchFamily="34" charset="-122"/>
            </a:endParaRPr>
          </a:p>
        </p:txBody>
      </p:sp>
      <p:sp>
        <p:nvSpPr>
          <p:cNvPr id="8" name="上箭头 45"/>
          <p:cNvSpPr/>
          <p:nvPr/>
        </p:nvSpPr>
        <p:spPr>
          <a:xfrm>
            <a:off x="5701295" y="4001572"/>
            <a:ext cx="693899" cy="2887629"/>
          </a:xfrm>
          <a:prstGeom prst="upArrow">
            <a:avLst/>
          </a:prstGeom>
          <a:solidFill>
            <a:srgbClr val="005CA7"/>
          </a:solidFill>
          <a:ln w="28575"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3200">
              <a:solidFill>
                <a:schemeClr val="tx2"/>
              </a:solidFill>
              <a:latin typeface="Lifeline JL" panose="00000400000000000000" pitchFamily="2" charset="0"/>
              <a:ea typeface="微软雅黑" panose="020B0503020204020204" pitchFamily="34" charset="-122"/>
            </a:endParaRPr>
          </a:p>
        </p:txBody>
      </p:sp>
      <p:grpSp>
        <p:nvGrpSpPr>
          <p:cNvPr id="2" name="组合 1"/>
          <p:cNvGrpSpPr/>
          <p:nvPr/>
        </p:nvGrpSpPr>
        <p:grpSpPr>
          <a:xfrm>
            <a:off x="8612569" y="3250109"/>
            <a:ext cx="2725425" cy="959509"/>
            <a:chOff x="2374464" y="1277491"/>
            <a:chExt cx="2725425" cy="959509"/>
          </a:xfrm>
        </p:grpSpPr>
        <p:sp>
          <p:nvSpPr>
            <p:cNvPr id="29" name="矩形 28"/>
            <p:cNvSpPr/>
            <p:nvPr/>
          </p:nvSpPr>
          <p:spPr>
            <a:xfrm>
              <a:off x="2374464" y="1778096"/>
              <a:ext cx="2127475" cy="458904"/>
            </a:xfrm>
            <a:prstGeom prst="rect">
              <a:avLst/>
            </a:prstGeom>
          </p:spPr>
          <p:txBody>
            <a:bodyPr wrap="square" lIns="91436" tIns="45718" rIns="91436" bIns="45718">
              <a:spAutoFit/>
            </a:bodyPr>
            <a:lstStyle/>
            <a:p>
              <a:pPr algn="r">
                <a:lnSpc>
                  <a:spcPct val="150000"/>
                </a:lnSpc>
              </a:pP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760795" y="1277491"/>
              <a:ext cx="2339094" cy="461661"/>
            </a:xfrm>
            <a:prstGeom prst="rect">
              <a:avLst/>
            </a:prstGeom>
            <a:noFill/>
          </p:spPr>
          <p:txBody>
            <a:bodyPr wrap="none" lIns="91436" tIns="45718" rIns="91436" bIns="45718"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建树时信息提示</a:t>
              </a:r>
            </a:p>
          </p:txBody>
        </p:sp>
      </p:grpSp>
      <p:grpSp>
        <p:nvGrpSpPr>
          <p:cNvPr id="34" name="组合 33"/>
          <p:cNvGrpSpPr/>
          <p:nvPr/>
        </p:nvGrpSpPr>
        <p:grpSpPr>
          <a:xfrm>
            <a:off x="5215609" y="614423"/>
            <a:ext cx="1760781" cy="738939"/>
            <a:chOff x="2374464" y="155491"/>
            <a:chExt cx="2127475" cy="2081509"/>
          </a:xfrm>
        </p:grpSpPr>
        <p:sp>
          <p:nvSpPr>
            <p:cNvPr id="35" name="矩形 34"/>
            <p:cNvSpPr/>
            <p:nvPr/>
          </p:nvSpPr>
          <p:spPr>
            <a:xfrm>
              <a:off x="2374464" y="1778096"/>
              <a:ext cx="2127475" cy="458904"/>
            </a:xfrm>
            <a:prstGeom prst="rect">
              <a:avLst/>
            </a:prstGeom>
          </p:spPr>
          <p:txBody>
            <a:bodyPr wrap="square" lIns="91436" tIns="45718" rIns="91436" bIns="45718">
              <a:spAutoFit/>
            </a:bodyPr>
            <a:lstStyle/>
            <a:p>
              <a:pPr algn="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094452" y="155491"/>
              <a:ext cx="800211" cy="461660"/>
            </a:xfrm>
            <a:prstGeom prst="rect">
              <a:avLst/>
            </a:prstGeom>
            <a:noFill/>
          </p:spPr>
          <p:txBody>
            <a:bodyPr wrap="none" lIns="91436" tIns="45718" rIns="91436" bIns="45718"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界面</a:t>
              </a:r>
            </a:p>
          </p:txBody>
        </p:sp>
      </p:grpSp>
      <p:grpSp>
        <p:nvGrpSpPr>
          <p:cNvPr id="37" name="组合 36"/>
          <p:cNvGrpSpPr/>
          <p:nvPr/>
        </p:nvGrpSpPr>
        <p:grpSpPr>
          <a:xfrm>
            <a:off x="975001" y="3903657"/>
            <a:ext cx="2433966" cy="1482767"/>
            <a:chOff x="2374464" y="754233"/>
            <a:chExt cx="2433966" cy="1482767"/>
          </a:xfrm>
        </p:grpSpPr>
        <p:sp>
          <p:nvSpPr>
            <p:cNvPr id="38" name="矩形 37"/>
            <p:cNvSpPr/>
            <p:nvPr/>
          </p:nvSpPr>
          <p:spPr>
            <a:xfrm>
              <a:off x="2374464" y="1778096"/>
              <a:ext cx="2127475" cy="458904"/>
            </a:xfrm>
            <a:prstGeom prst="rect">
              <a:avLst/>
            </a:prstGeom>
          </p:spPr>
          <p:txBody>
            <a:bodyPr wrap="square" lIns="91436" tIns="45718" rIns="91436" bIns="45718">
              <a:spAutoFit/>
            </a:bodyPr>
            <a:lstStyle/>
            <a:p>
              <a:pPr algn="r">
                <a:lnSpc>
                  <a:spcPct val="150000"/>
                </a:lnSpc>
              </a:pP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392666" y="754233"/>
              <a:ext cx="1415764" cy="461661"/>
            </a:xfrm>
            <a:prstGeom prst="rect">
              <a:avLst/>
            </a:prstGeom>
            <a:noFill/>
          </p:spPr>
          <p:txBody>
            <a:bodyPr wrap="none" lIns="91436" tIns="45718" rIns="91436" bIns="45718" rtlCol="0">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软件图标</a:t>
              </a:r>
            </a:p>
          </p:txBody>
        </p:sp>
      </p:grpSp>
      <p:cxnSp>
        <p:nvCxnSpPr>
          <p:cNvPr id="43" name="直接连接符 42"/>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811962" y="300264"/>
            <a:ext cx="3112006" cy="954107"/>
            <a:chOff x="811962" y="300264"/>
            <a:chExt cx="3112006" cy="954107"/>
          </a:xfrm>
        </p:grpSpPr>
        <p:sp>
          <p:nvSpPr>
            <p:cNvPr id="46" name="圆角矩形 45"/>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
            <p:cNvSpPr>
              <a:spLocks noChangeArrowheads="1"/>
            </p:cNvSpPr>
            <p:nvPr/>
          </p:nvSpPr>
          <p:spPr bwMode="auto">
            <a:xfrm>
              <a:off x="811962"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四、结果分析</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a:extLst>
              <a:ext uri="{FF2B5EF4-FFF2-40B4-BE49-F238E27FC236}">
                <a16:creationId xmlns:a16="http://schemas.microsoft.com/office/drawing/2014/main" id="{69BF614D-C41F-4670-B13E-F259377B5877}"/>
              </a:ext>
            </a:extLst>
          </p:cNvPr>
          <p:cNvPicPr>
            <a:picLocks noChangeAspect="1"/>
          </p:cNvPicPr>
          <p:nvPr/>
        </p:nvPicPr>
        <p:blipFill rotWithShape="1">
          <a:blip r:embed="rId2"/>
          <a:srcRect l="29517" t="17740" r="31206" b="21866"/>
          <a:stretch/>
        </p:blipFill>
        <p:spPr>
          <a:xfrm>
            <a:off x="1788699" y="4470700"/>
            <a:ext cx="1496852" cy="1684298"/>
          </a:xfrm>
          <a:prstGeom prst="rect">
            <a:avLst/>
          </a:prstGeom>
        </p:spPr>
      </p:pic>
      <p:pic>
        <p:nvPicPr>
          <p:cNvPr id="9" name="图片 8">
            <a:extLst>
              <a:ext uri="{FF2B5EF4-FFF2-40B4-BE49-F238E27FC236}">
                <a16:creationId xmlns:a16="http://schemas.microsoft.com/office/drawing/2014/main" id="{65DE202B-7A54-4A0A-9D3E-A1CCE1B7AB24}"/>
              </a:ext>
            </a:extLst>
          </p:cNvPr>
          <p:cNvPicPr>
            <a:picLocks noChangeAspect="1"/>
          </p:cNvPicPr>
          <p:nvPr/>
        </p:nvPicPr>
        <p:blipFill>
          <a:blip r:embed="rId3"/>
          <a:stretch>
            <a:fillRect/>
          </a:stretch>
        </p:blipFill>
        <p:spPr>
          <a:xfrm>
            <a:off x="4016855" y="1060113"/>
            <a:ext cx="4251574" cy="2941459"/>
          </a:xfrm>
          <a:prstGeom prst="rect">
            <a:avLst/>
          </a:prstGeom>
        </p:spPr>
      </p:pic>
      <p:pic>
        <p:nvPicPr>
          <p:cNvPr id="10" name="图片 9">
            <a:extLst>
              <a:ext uri="{FF2B5EF4-FFF2-40B4-BE49-F238E27FC236}">
                <a16:creationId xmlns:a16="http://schemas.microsoft.com/office/drawing/2014/main" id="{C1388179-E6D2-4F27-B884-DE2A7416E82A}"/>
              </a:ext>
            </a:extLst>
          </p:cNvPr>
          <p:cNvPicPr>
            <a:picLocks noChangeAspect="1"/>
          </p:cNvPicPr>
          <p:nvPr/>
        </p:nvPicPr>
        <p:blipFill>
          <a:blip r:embed="rId4"/>
          <a:stretch>
            <a:fillRect/>
          </a:stretch>
        </p:blipFill>
        <p:spPr>
          <a:xfrm>
            <a:off x="8998900" y="4134487"/>
            <a:ext cx="2127474" cy="1731664"/>
          </a:xfrm>
          <a:prstGeom prst="rect">
            <a:avLst/>
          </a:prstGeom>
        </p:spPr>
      </p:pic>
    </p:spTree>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464789" y="3335463"/>
            <a:ext cx="3262423" cy="1015659"/>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zh-CN" sz="6000" dirty="0"/>
              <a:t>选题背景</a:t>
            </a:r>
            <a:endParaRPr lang="zh-CN" altLang="en-US" sz="6000" dirty="0"/>
          </a:p>
        </p:txBody>
      </p:sp>
      <p:sp>
        <p:nvSpPr>
          <p:cNvPr id="18" name="矩形 17"/>
          <p:cNvSpPr/>
          <p:nvPr/>
        </p:nvSpPr>
        <p:spPr>
          <a:xfrm>
            <a:off x="5211564" y="4351122"/>
            <a:ext cx="1768873"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Backgrounds</a:t>
            </a:r>
          </a:p>
        </p:txBody>
      </p:sp>
      <p:grpSp>
        <p:nvGrpSpPr>
          <p:cNvPr id="23" name="组合 22"/>
          <p:cNvGrpSpPr/>
          <p:nvPr/>
        </p:nvGrpSpPr>
        <p:grpSpPr>
          <a:xfrm>
            <a:off x="7924800" y="3727786"/>
            <a:ext cx="4356099" cy="348914"/>
            <a:chOff x="743958" y="3475975"/>
            <a:chExt cx="753417" cy="0"/>
          </a:xfrm>
        </p:grpSpPr>
        <p:cxnSp>
          <p:nvCxnSpPr>
            <p:cNvPr id="21" name="直接连接符 2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114300" y="3721751"/>
            <a:ext cx="4381500" cy="329549"/>
            <a:chOff x="743958" y="3475975"/>
            <a:chExt cx="753417" cy="0"/>
          </a:xfrm>
        </p:grpSpPr>
        <p:cxnSp>
          <p:nvCxnSpPr>
            <p:cNvPr id="13" name="直接连接符 12"/>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409724" y="1691483"/>
            <a:ext cx="1372552" cy="1243875"/>
            <a:chOff x="5500688" y="1608138"/>
            <a:chExt cx="508000" cy="460375"/>
          </a:xfrm>
        </p:grpSpPr>
        <p:sp>
          <p:nvSpPr>
            <p:cNvPr id="6" name="Freeform 5"/>
            <p:cNvSpPr>
              <a:spLocks noEditPoints="1"/>
            </p:cNvSpPr>
            <p:nvPr/>
          </p:nvSpPr>
          <p:spPr bwMode="auto">
            <a:xfrm>
              <a:off x="5500688" y="1608138"/>
              <a:ext cx="508000" cy="460375"/>
            </a:xfrm>
            <a:custGeom>
              <a:avLst/>
              <a:gdLst>
                <a:gd name="T0" fmla="*/ 115 w 133"/>
                <a:gd name="T1" fmla="*/ 36 h 120"/>
                <a:gd name="T2" fmla="*/ 67 w 133"/>
                <a:gd name="T3" fmla="*/ 1 h 120"/>
                <a:gd name="T4" fmla="*/ 47 w 133"/>
                <a:gd name="T5" fmla="*/ 2 h 120"/>
                <a:gd name="T6" fmla="*/ 4 w 133"/>
                <a:gd name="T7" fmla="*/ 39 h 120"/>
                <a:gd name="T8" fmla="*/ 24 w 133"/>
                <a:gd name="T9" fmla="*/ 108 h 120"/>
                <a:gd name="T10" fmla="*/ 60 w 133"/>
                <a:gd name="T11" fmla="*/ 120 h 120"/>
                <a:gd name="T12" fmla="*/ 93 w 133"/>
                <a:gd name="T13" fmla="*/ 110 h 120"/>
                <a:gd name="T14" fmla="*/ 42 w 133"/>
                <a:gd name="T15" fmla="*/ 9 h 120"/>
                <a:gd name="T16" fmla="*/ 38 w 133"/>
                <a:gd name="T17" fmla="*/ 14 h 120"/>
                <a:gd name="T18" fmla="*/ 33 w 133"/>
                <a:gd name="T19" fmla="*/ 16 h 120"/>
                <a:gd name="T20" fmla="*/ 33 w 133"/>
                <a:gd name="T21" fmla="*/ 24 h 120"/>
                <a:gd name="T22" fmla="*/ 9 w 133"/>
                <a:gd name="T23" fmla="*/ 36 h 120"/>
                <a:gd name="T24" fmla="*/ 25 w 133"/>
                <a:gd name="T25" fmla="*/ 48 h 120"/>
                <a:gd name="T26" fmla="*/ 4 w 133"/>
                <a:gd name="T27" fmla="*/ 63 h 120"/>
                <a:gd name="T28" fmla="*/ 25 w 133"/>
                <a:gd name="T29" fmla="*/ 76 h 120"/>
                <a:gd name="T30" fmla="*/ 28 w 133"/>
                <a:gd name="T31" fmla="*/ 106 h 120"/>
                <a:gd name="T32" fmla="*/ 32 w 133"/>
                <a:gd name="T33" fmla="*/ 96 h 120"/>
                <a:gd name="T34" fmla="*/ 35 w 133"/>
                <a:gd name="T35" fmla="*/ 104 h 120"/>
                <a:gd name="T36" fmla="*/ 38 w 133"/>
                <a:gd name="T37" fmla="*/ 107 h 120"/>
                <a:gd name="T38" fmla="*/ 42 w 133"/>
                <a:gd name="T39" fmla="*/ 112 h 120"/>
                <a:gd name="T40" fmla="*/ 48 w 133"/>
                <a:gd name="T41" fmla="*/ 114 h 120"/>
                <a:gd name="T42" fmla="*/ 42 w 133"/>
                <a:gd name="T43" fmla="*/ 107 h 120"/>
                <a:gd name="T44" fmla="*/ 51 w 133"/>
                <a:gd name="T45" fmla="*/ 100 h 120"/>
                <a:gd name="T46" fmla="*/ 38 w 133"/>
                <a:gd name="T47" fmla="*/ 101 h 120"/>
                <a:gd name="T48" fmla="*/ 32 w 133"/>
                <a:gd name="T49" fmla="*/ 87 h 120"/>
                <a:gd name="T50" fmla="*/ 29 w 133"/>
                <a:gd name="T51" fmla="*/ 76 h 120"/>
                <a:gd name="T52" fmla="*/ 58 w 133"/>
                <a:gd name="T53" fmla="*/ 63 h 120"/>
                <a:gd name="T54" fmla="*/ 28 w 133"/>
                <a:gd name="T55" fmla="*/ 49 h 120"/>
                <a:gd name="T56" fmla="*/ 58 w 133"/>
                <a:gd name="T57" fmla="*/ 36 h 120"/>
                <a:gd name="T58" fmla="*/ 36 w 133"/>
                <a:gd name="T59" fmla="*/ 25 h 120"/>
                <a:gd name="T60" fmla="*/ 47 w 133"/>
                <a:gd name="T61" fmla="*/ 21 h 120"/>
                <a:gd name="T62" fmla="*/ 58 w 133"/>
                <a:gd name="T63" fmla="*/ 19 h 120"/>
                <a:gd name="T64" fmla="*/ 44 w 133"/>
                <a:gd name="T65" fmla="*/ 17 h 120"/>
                <a:gd name="T66" fmla="*/ 44 w 133"/>
                <a:gd name="T67" fmla="*/ 11 h 120"/>
                <a:gd name="T68" fmla="*/ 48 w 133"/>
                <a:gd name="T69" fmla="*/ 7 h 120"/>
                <a:gd name="T70" fmla="*/ 92 w 133"/>
                <a:gd name="T71" fmla="*/ 36 h 120"/>
                <a:gd name="T72" fmla="*/ 86 w 133"/>
                <a:gd name="T73" fmla="*/ 23 h 120"/>
                <a:gd name="T74" fmla="*/ 87 w 133"/>
                <a:gd name="T75" fmla="*/ 16 h 120"/>
                <a:gd name="T76" fmla="*/ 80 w 133"/>
                <a:gd name="T77" fmla="*/ 12 h 120"/>
                <a:gd name="T78" fmla="*/ 76 w 133"/>
                <a:gd name="T79" fmla="*/ 6 h 120"/>
                <a:gd name="T80" fmla="*/ 75 w 133"/>
                <a:gd name="T81" fmla="*/ 12 h 120"/>
                <a:gd name="T82" fmla="*/ 74 w 133"/>
                <a:gd name="T83" fmla="*/ 17 h 120"/>
                <a:gd name="T84" fmla="*/ 62 w 133"/>
                <a:gd name="T85" fmla="*/ 19 h 120"/>
                <a:gd name="T86" fmla="*/ 71 w 133"/>
                <a:gd name="T87" fmla="*/ 21 h 120"/>
                <a:gd name="T88" fmla="*/ 82 w 133"/>
                <a:gd name="T89" fmla="*/ 23 h 120"/>
                <a:gd name="T90" fmla="*/ 88 w 133"/>
                <a:gd name="T91" fmla="*/ 36 h 120"/>
                <a:gd name="T92" fmla="*/ 62 w 133"/>
                <a:gd name="T93" fmla="*/ 60 h 120"/>
                <a:gd name="T94" fmla="*/ 84 w 133"/>
                <a:gd name="T95" fmla="*/ 93 h 120"/>
                <a:gd name="T96" fmla="*/ 76 w 133"/>
                <a:gd name="T97" fmla="*/ 101 h 120"/>
                <a:gd name="T98" fmla="*/ 62 w 133"/>
                <a:gd name="T99" fmla="*/ 100 h 120"/>
                <a:gd name="T100" fmla="*/ 72 w 133"/>
                <a:gd name="T101" fmla="*/ 113 h 120"/>
                <a:gd name="T102" fmla="*/ 70 w 133"/>
                <a:gd name="T103" fmla="*/ 104 h 120"/>
                <a:gd name="T104" fmla="*/ 76 w 133"/>
                <a:gd name="T105" fmla="*/ 107 h 120"/>
                <a:gd name="T106" fmla="*/ 79 w 133"/>
                <a:gd name="T107" fmla="*/ 109 h 120"/>
                <a:gd name="T108" fmla="*/ 90 w 133"/>
                <a:gd name="T109" fmla="*/ 106 h 120"/>
                <a:gd name="T110" fmla="*/ 84 w 133"/>
                <a:gd name="T111" fmla="*/ 100 h 120"/>
                <a:gd name="T112" fmla="*/ 110 w 133"/>
                <a:gd name="T113" fmla="*/ 82 h 120"/>
                <a:gd name="T114" fmla="*/ 79 w 133"/>
                <a:gd name="T115" fmla="*/ 85 h 120"/>
                <a:gd name="T116" fmla="*/ 112 w 133"/>
                <a:gd name="T117" fmla="*/ 60 h 120"/>
                <a:gd name="T118" fmla="*/ 93 w 133"/>
                <a:gd name="T119" fmla="*/ 3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120">
                  <a:moveTo>
                    <a:pt x="117" y="83"/>
                  </a:moveTo>
                  <a:cubicBezTo>
                    <a:pt x="116" y="83"/>
                    <a:pt x="116" y="82"/>
                    <a:pt x="116" y="82"/>
                  </a:cubicBezTo>
                  <a:cubicBezTo>
                    <a:pt x="118" y="76"/>
                    <a:pt x="120" y="70"/>
                    <a:pt x="120" y="63"/>
                  </a:cubicBezTo>
                  <a:cubicBezTo>
                    <a:pt x="120" y="63"/>
                    <a:pt x="120" y="63"/>
                    <a:pt x="120" y="63"/>
                  </a:cubicBezTo>
                  <a:cubicBezTo>
                    <a:pt x="120" y="61"/>
                    <a:pt x="120" y="61"/>
                    <a:pt x="120" y="61"/>
                  </a:cubicBezTo>
                  <a:cubicBezTo>
                    <a:pt x="120" y="61"/>
                    <a:pt x="120" y="60"/>
                    <a:pt x="120" y="60"/>
                  </a:cubicBezTo>
                  <a:cubicBezTo>
                    <a:pt x="120" y="53"/>
                    <a:pt x="119" y="46"/>
                    <a:pt x="116" y="39"/>
                  </a:cubicBezTo>
                  <a:cubicBezTo>
                    <a:pt x="116" y="39"/>
                    <a:pt x="116" y="39"/>
                    <a:pt x="116" y="39"/>
                  </a:cubicBezTo>
                  <a:cubicBezTo>
                    <a:pt x="115" y="37"/>
                    <a:pt x="115" y="37"/>
                    <a:pt x="115" y="37"/>
                  </a:cubicBezTo>
                  <a:cubicBezTo>
                    <a:pt x="115" y="36"/>
                    <a:pt x="115" y="36"/>
                    <a:pt x="115" y="36"/>
                  </a:cubicBezTo>
                  <a:cubicBezTo>
                    <a:pt x="115" y="36"/>
                    <a:pt x="115" y="36"/>
                    <a:pt x="115" y="36"/>
                  </a:cubicBezTo>
                  <a:cubicBezTo>
                    <a:pt x="111" y="26"/>
                    <a:pt x="104" y="18"/>
                    <a:pt x="96" y="12"/>
                  </a:cubicBezTo>
                  <a:cubicBezTo>
                    <a:pt x="96" y="12"/>
                    <a:pt x="96" y="12"/>
                    <a:pt x="96" y="12"/>
                  </a:cubicBezTo>
                  <a:cubicBezTo>
                    <a:pt x="93" y="10"/>
                    <a:pt x="93" y="10"/>
                    <a:pt x="93" y="10"/>
                  </a:cubicBezTo>
                  <a:cubicBezTo>
                    <a:pt x="93" y="10"/>
                    <a:pt x="93" y="10"/>
                    <a:pt x="93" y="10"/>
                  </a:cubicBezTo>
                  <a:cubicBezTo>
                    <a:pt x="92" y="10"/>
                    <a:pt x="92" y="10"/>
                    <a:pt x="92" y="10"/>
                  </a:cubicBezTo>
                  <a:cubicBezTo>
                    <a:pt x="86" y="6"/>
                    <a:pt x="79" y="3"/>
                    <a:pt x="72" y="1"/>
                  </a:cubicBezTo>
                  <a:cubicBezTo>
                    <a:pt x="72" y="1"/>
                    <a:pt x="72" y="1"/>
                    <a:pt x="72" y="1"/>
                  </a:cubicBezTo>
                  <a:cubicBezTo>
                    <a:pt x="71" y="1"/>
                    <a:pt x="71" y="1"/>
                    <a:pt x="71" y="1"/>
                  </a:cubicBezTo>
                  <a:cubicBezTo>
                    <a:pt x="71" y="1"/>
                    <a:pt x="71" y="1"/>
                    <a:pt x="71" y="1"/>
                  </a:cubicBezTo>
                  <a:cubicBezTo>
                    <a:pt x="67" y="0"/>
                    <a:pt x="67" y="0"/>
                    <a:pt x="67" y="0"/>
                  </a:cubicBezTo>
                  <a:cubicBezTo>
                    <a:pt x="67" y="1"/>
                    <a:pt x="67" y="1"/>
                    <a:pt x="67" y="1"/>
                  </a:cubicBezTo>
                  <a:cubicBezTo>
                    <a:pt x="65" y="0"/>
                    <a:pt x="64" y="0"/>
                    <a:pt x="62" y="0"/>
                  </a:cubicBezTo>
                  <a:cubicBezTo>
                    <a:pt x="62" y="0"/>
                    <a:pt x="62" y="0"/>
                    <a:pt x="62" y="0"/>
                  </a:cubicBezTo>
                  <a:cubicBezTo>
                    <a:pt x="60" y="0"/>
                    <a:pt x="60" y="0"/>
                    <a:pt x="60" y="0"/>
                  </a:cubicBezTo>
                  <a:cubicBezTo>
                    <a:pt x="58" y="0"/>
                    <a:pt x="58" y="0"/>
                    <a:pt x="58" y="0"/>
                  </a:cubicBezTo>
                  <a:cubicBezTo>
                    <a:pt x="58" y="0"/>
                    <a:pt x="58" y="0"/>
                    <a:pt x="58" y="0"/>
                  </a:cubicBezTo>
                  <a:cubicBezTo>
                    <a:pt x="57" y="0"/>
                    <a:pt x="55" y="0"/>
                    <a:pt x="53" y="1"/>
                  </a:cubicBezTo>
                  <a:cubicBezTo>
                    <a:pt x="53" y="0"/>
                    <a:pt x="53" y="0"/>
                    <a:pt x="53" y="0"/>
                  </a:cubicBezTo>
                  <a:cubicBezTo>
                    <a:pt x="48" y="1"/>
                    <a:pt x="48" y="1"/>
                    <a:pt x="48" y="1"/>
                  </a:cubicBezTo>
                  <a:cubicBezTo>
                    <a:pt x="48" y="1"/>
                    <a:pt x="48" y="1"/>
                    <a:pt x="48" y="1"/>
                  </a:cubicBezTo>
                  <a:cubicBezTo>
                    <a:pt x="47" y="2"/>
                    <a:pt x="47" y="2"/>
                    <a:pt x="47" y="2"/>
                  </a:cubicBezTo>
                  <a:cubicBezTo>
                    <a:pt x="47" y="2"/>
                    <a:pt x="47" y="2"/>
                    <a:pt x="47" y="2"/>
                  </a:cubicBezTo>
                  <a:cubicBezTo>
                    <a:pt x="40" y="3"/>
                    <a:pt x="34" y="6"/>
                    <a:pt x="28" y="10"/>
                  </a:cubicBezTo>
                  <a:cubicBezTo>
                    <a:pt x="28" y="10"/>
                    <a:pt x="28" y="10"/>
                    <a:pt x="28" y="10"/>
                  </a:cubicBezTo>
                  <a:cubicBezTo>
                    <a:pt x="27" y="10"/>
                    <a:pt x="27" y="10"/>
                    <a:pt x="27" y="10"/>
                  </a:cubicBezTo>
                  <a:cubicBezTo>
                    <a:pt x="27" y="10"/>
                    <a:pt x="27" y="10"/>
                    <a:pt x="27" y="10"/>
                  </a:cubicBezTo>
                  <a:cubicBezTo>
                    <a:pt x="24" y="12"/>
                    <a:pt x="24" y="12"/>
                    <a:pt x="24" y="12"/>
                  </a:cubicBezTo>
                  <a:cubicBezTo>
                    <a:pt x="24" y="12"/>
                    <a:pt x="24" y="12"/>
                    <a:pt x="24" y="12"/>
                  </a:cubicBezTo>
                  <a:cubicBezTo>
                    <a:pt x="16" y="18"/>
                    <a:pt x="10" y="26"/>
                    <a:pt x="5" y="36"/>
                  </a:cubicBezTo>
                  <a:cubicBezTo>
                    <a:pt x="5" y="36"/>
                    <a:pt x="5" y="36"/>
                    <a:pt x="5" y="36"/>
                  </a:cubicBezTo>
                  <a:cubicBezTo>
                    <a:pt x="5" y="37"/>
                    <a:pt x="5" y="37"/>
                    <a:pt x="5" y="37"/>
                  </a:cubicBezTo>
                  <a:cubicBezTo>
                    <a:pt x="4" y="39"/>
                    <a:pt x="4" y="39"/>
                    <a:pt x="4" y="39"/>
                  </a:cubicBezTo>
                  <a:cubicBezTo>
                    <a:pt x="4" y="39"/>
                    <a:pt x="4" y="39"/>
                    <a:pt x="4" y="39"/>
                  </a:cubicBezTo>
                  <a:cubicBezTo>
                    <a:pt x="2" y="46"/>
                    <a:pt x="0" y="53"/>
                    <a:pt x="0" y="60"/>
                  </a:cubicBezTo>
                  <a:cubicBezTo>
                    <a:pt x="0" y="60"/>
                    <a:pt x="0" y="61"/>
                    <a:pt x="0" y="61"/>
                  </a:cubicBezTo>
                  <a:cubicBezTo>
                    <a:pt x="0" y="63"/>
                    <a:pt x="0" y="63"/>
                    <a:pt x="0" y="63"/>
                  </a:cubicBezTo>
                  <a:cubicBezTo>
                    <a:pt x="0" y="63"/>
                    <a:pt x="0" y="63"/>
                    <a:pt x="0" y="63"/>
                  </a:cubicBezTo>
                  <a:cubicBezTo>
                    <a:pt x="1" y="70"/>
                    <a:pt x="2" y="77"/>
                    <a:pt x="5" y="83"/>
                  </a:cubicBezTo>
                  <a:cubicBezTo>
                    <a:pt x="5" y="83"/>
                    <a:pt x="5" y="83"/>
                    <a:pt x="5" y="83"/>
                  </a:cubicBezTo>
                  <a:cubicBezTo>
                    <a:pt x="6" y="85"/>
                    <a:pt x="6" y="85"/>
                    <a:pt x="6" y="85"/>
                  </a:cubicBezTo>
                  <a:cubicBezTo>
                    <a:pt x="6" y="86"/>
                    <a:pt x="6" y="86"/>
                    <a:pt x="6" y="86"/>
                  </a:cubicBezTo>
                  <a:cubicBezTo>
                    <a:pt x="6" y="86"/>
                    <a:pt x="6" y="86"/>
                    <a:pt x="6" y="86"/>
                  </a:cubicBezTo>
                  <a:cubicBezTo>
                    <a:pt x="11" y="95"/>
                    <a:pt x="17" y="102"/>
                    <a:pt x="24" y="108"/>
                  </a:cubicBezTo>
                  <a:cubicBezTo>
                    <a:pt x="24" y="108"/>
                    <a:pt x="24" y="108"/>
                    <a:pt x="24" y="108"/>
                  </a:cubicBezTo>
                  <a:cubicBezTo>
                    <a:pt x="27" y="110"/>
                    <a:pt x="27" y="110"/>
                    <a:pt x="27" y="110"/>
                  </a:cubicBezTo>
                  <a:cubicBezTo>
                    <a:pt x="27" y="110"/>
                    <a:pt x="27" y="110"/>
                    <a:pt x="27" y="110"/>
                  </a:cubicBezTo>
                  <a:cubicBezTo>
                    <a:pt x="27" y="110"/>
                    <a:pt x="27" y="110"/>
                    <a:pt x="27" y="110"/>
                  </a:cubicBezTo>
                  <a:cubicBezTo>
                    <a:pt x="33" y="114"/>
                    <a:pt x="40" y="117"/>
                    <a:pt x="47" y="119"/>
                  </a:cubicBezTo>
                  <a:cubicBezTo>
                    <a:pt x="47" y="119"/>
                    <a:pt x="47" y="119"/>
                    <a:pt x="47" y="119"/>
                  </a:cubicBezTo>
                  <a:cubicBezTo>
                    <a:pt x="48" y="119"/>
                    <a:pt x="48" y="119"/>
                    <a:pt x="48" y="119"/>
                  </a:cubicBezTo>
                  <a:cubicBezTo>
                    <a:pt x="53" y="120"/>
                    <a:pt x="53" y="120"/>
                    <a:pt x="53" y="120"/>
                  </a:cubicBezTo>
                  <a:cubicBezTo>
                    <a:pt x="53" y="120"/>
                    <a:pt x="53" y="120"/>
                    <a:pt x="53" y="120"/>
                  </a:cubicBezTo>
                  <a:cubicBezTo>
                    <a:pt x="55" y="120"/>
                    <a:pt x="57" y="120"/>
                    <a:pt x="58" y="120"/>
                  </a:cubicBezTo>
                  <a:cubicBezTo>
                    <a:pt x="58" y="120"/>
                    <a:pt x="58" y="120"/>
                    <a:pt x="58" y="120"/>
                  </a:cubicBezTo>
                  <a:cubicBezTo>
                    <a:pt x="60" y="120"/>
                    <a:pt x="60" y="120"/>
                    <a:pt x="60" y="120"/>
                  </a:cubicBezTo>
                  <a:cubicBezTo>
                    <a:pt x="62" y="120"/>
                    <a:pt x="62" y="120"/>
                    <a:pt x="62" y="120"/>
                  </a:cubicBezTo>
                  <a:cubicBezTo>
                    <a:pt x="62" y="120"/>
                    <a:pt x="62" y="120"/>
                    <a:pt x="62" y="120"/>
                  </a:cubicBezTo>
                  <a:cubicBezTo>
                    <a:pt x="63" y="120"/>
                    <a:pt x="65" y="120"/>
                    <a:pt x="66" y="120"/>
                  </a:cubicBezTo>
                  <a:cubicBezTo>
                    <a:pt x="66" y="120"/>
                    <a:pt x="66" y="120"/>
                    <a:pt x="66" y="120"/>
                  </a:cubicBezTo>
                  <a:cubicBezTo>
                    <a:pt x="71" y="119"/>
                    <a:pt x="71" y="119"/>
                    <a:pt x="71" y="119"/>
                  </a:cubicBezTo>
                  <a:cubicBezTo>
                    <a:pt x="71" y="119"/>
                    <a:pt x="71" y="119"/>
                    <a:pt x="71" y="119"/>
                  </a:cubicBezTo>
                  <a:cubicBezTo>
                    <a:pt x="71" y="119"/>
                    <a:pt x="71" y="119"/>
                    <a:pt x="71" y="119"/>
                  </a:cubicBezTo>
                  <a:cubicBezTo>
                    <a:pt x="79" y="117"/>
                    <a:pt x="86" y="115"/>
                    <a:pt x="92" y="110"/>
                  </a:cubicBezTo>
                  <a:cubicBezTo>
                    <a:pt x="92" y="111"/>
                    <a:pt x="92" y="111"/>
                    <a:pt x="92" y="111"/>
                  </a:cubicBezTo>
                  <a:cubicBezTo>
                    <a:pt x="93" y="110"/>
                    <a:pt x="93" y="110"/>
                    <a:pt x="93" y="110"/>
                  </a:cubicBezTo>
                  <a:cubicBezTo>
                    <a:pt x="93" y="110"/>
                    <a:pt x="93" y="110"/>
                    <a:pt x="93" y="110"/>
                  </a:cubicBezTo>
                  <a:cubicBezTo>
                    <a:pt x="96" y="108"/>
                    <a:pt x="96" y="108"/>
                    <a:pt x="96" y="108"/>
                  </a:cubicBezTo>
                  <a:cubicBezTo>
                    <a:pt x="96" y="108"/>
                    <a:pt x="96" y="108"/>
                    <a:pt x="96" y="108"/>
                  </a:cubicBezTo>
                  <a:cubicBezTo>
                    <a:pt x="101" y="104"/>
                    <a:pt x="106" y="99"/>
                    <a:pt x="110" y="94"/>
                  </a:cubicBezTo>
                  <a:cubicBezTo>
                    <a:pt x="122" y="107"/>
                    <a:pt x="122" y="107"/>
                    <a:pt x="122" y="107"/>
                  </a:cubicBezTo>
                  <a:cubicBezTo>
                    <a:pt x="124" y="109"/>
                    <a:pt x="128" y="109"/>
                    <a:pt x="131" y="106"/>
                  </a:cubicBezTo>
                  <a:cubicBezTo>
                    <a:pt x="133" y="104"/>
                    <a:pt x="133" y="100"/>
                    <a:pt x="131" y="98"/>
                  </a:cubicBezTo>
                  <a:lnTo>
                    <a:pt x="117" y="83"/>
                  </a:lnTo>
                  <a:close/>
                  <a:moveTo>
                    <a:pt x="44" y="6"/>
                  </a:moveTo>
                  <a:cubicBezTo>
                    <a:pt x="43" y="7"/>
                    <a:pt x="43" y="7"/>
                    <a:pt x="42" y="8"/>
                  </a:cubicBezTo>
                  <a:cubicBezTo>
                    <a:pt x="42" y="8"/>
                    <a:pt x="42" y="8"/>
                    <a:pt x="42" y="8"/>
                  </a:cubicBezTo>
                  <a:cubicBezTo>
                    <a:pt x="42" y="8"/>
                    <a:pt x="42" y="8"/>
                    <a:pt x="42" y="9"/>
                  </a:cubicBezTo>
                  <a:cubicBezTo>
                    <a:pt x="42" y="9"/>
                    <a:pt x="42" y="9"/>
                    <a:pt x="41" y="9"/>
                  </a:cubicBezTo>
                  <a:cubicBezTo>
                    <a:pt x="41" y="9"/>
                    <a:pt x="41" y="9"/>
                    <a:pt x="41" y="10"/>
                  </a:cubicBezTo>
                  <a:cubicBezTo>
                    <a:pt x="41" y="10"/>
                    <a:pt x="41" y="10"/>
                    <a:pt x="41" y="10"/>
                  </a:cubicBezTo>
                  <a:cubicBezTo>
                    <a:pt x="40" y="10"/>
                    <a:pt x="40" y="11"/>
                    <a:pt x="40" y="11"/>
                  </a:cubicBezTo>
                  <a:cubicBezTo>
                    <a:pt x="40" y="11"/>
                    <a:pt x="40" y="11"/>
                    <a:pt x="40" y="11"/>
                  </a:cubicBezTo>
                  <a:cubicBezTo>
                    <a:pt x="40" y="12"/>
                    <a:pt x="40" y="12"/>
                    <a:pt x="39" y="12"/>
                  </a:cubicBezTo>
                  <a:cubicBezTo>
                    <a:pt x="39" y="12"/>
                    <a:pt x="39" y="12"/>
                    <a:pt x="39" y="13"/>
                  </a:cubicBezTo>
                  <a:cubicBezTo>
                    <a:pt x="39" y="13"/>
                    <a:pt x="39" y="13"/>
                    <a:pt x="39" y="13"/>
                  </a:cubicBezTo>
                  <a:cubicBezTo>
                    <a:pt x="38" y="13"/>
                    <a:pt x="38" y="14"/>
                    <a:pt x="38" y="14"/>
                  </a:cubicBezTo>
                  <a:cubicBezTo>
                    <a:pt x="38" y="14"/>
                    <a:pt x="38" y="14"/>
                    <a:pt x="38" y="14"/>
                  </a:cubicBezTo>
                  <a:cubicBezTo>
                    <a:pt x="38" y="14"/>
                    <a:pt x="38" y="14"/>
                    <a:pt x="38" y="14"/>
                  </a:cubicBezTo>
                  <a:cubicBezTo>
                    <a:pt x="37" y="14"/>
                    <a:pt x="37" y="14"/>
                    <a:pt x="37" y="14"/>
                  </a:cubicBezTo>
                  <a:cubicBezTo>
                    <a:pt x="37" y="14"/>
                    <a:pt x="37" y="14"/>
                    <a:pt x="36" y="14"/>
                  </a:cubicBezTo>
                  <a:cubicBezTo>
                    <a:pt x="36" y="14"/>
                    <a:pt x="35" y="13"/>
                    <a:pt x="34" y="13"/>
                  </a:cubicBezTo>
                  <a:cubicBezTo>
                    <a:pt x="34" y="13"/>
                    <a:pt x="34" y="13"/>
                    <a:pt x="34" y="13"/>
                  </a:cubicBezTo>
                  <a:cubicBezTo>
                    <a:pt x="33" y="12"/>
                    <a:pt x="32" y="12"/>
                    <a:pt x="31" y="12"/>
                  </a:cubicBezTo>
                  <a:cubicBezTo>
                    <a:pt x="35" y="9"/>
                    <a:pt x="39" y="7"/>
                    <a:pt x="44" y="6"/>
                  </a:cubicBezTo>
                  <a:close/>
                  <a:moveTo>
                    <a:pt x="28" y="14"/>
                  </a:moveTo>
                  <a:cubicBezTo>
                    <a:pt x="28" y="14"/>
                    <a:pt x="29" y="14"/>
                    <a:pt x="29" y="15"/>
                  </a:cubicBezTo>
                  <a:cubicBezTo>
                    <a:pt x="30" y="15"/>
                    <a:pt x="30" y="15"/>
                    <a:pt x="30" y="15"/>
                  </a:cubicBezTo>
                  <a:cubicBezTo>
                    <a:pt x="31" y="15"/>
                    <a:pt x="31" y="16"/>
                    <a:pt x="32" y="16"/>
                  </a:cubicBezTo>
                  <a:cubicBezTo>
                    <a:pt x="33" y="16"/>
                    <a:pt x="33" y="16"/>
                    <a:pt x="33" y="16"/>
                  </a:cubicBezTo>
                  <a:cubicBezTo>
                    <a:pt x="34" y="16"/>
                    <a:pt x="34"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8"/>
                    <a:pt x="36" y="18"/>
                    <a:pt x="36" y="18"/>
                  </a:cubicBezTo>
                  <a:cubicBezTo>
                    <a:pt x="36" y="18"/>
                    <a:pt x="35" y="19"/>
                    <a:pt x="35" y="19"/>
                  </a:cubicBezTo>
                  <a:cubicBezTo>
                    <a:pt x="35" y="19"/>
                    <a:pt x="35" y="20"/>
                    <a:pt x="34" y="20"/>
                  </a:cubicBezTo>
                  <a:cubicBezTo>
                    <a:pt x="34" y="21"/>
                    <a:pt x="34" y="21"/>
                    <a:pt x="34" y="21"/>
                  </a:cubicBezTo>
                  <a:cubicBezTo>
                    <a:pt x="34" y="22"/>
                    <a:pt x="33" y="22"/>
                    <a:pt x="33" y="23"/>
                  </a:cubicBezTo>
                  <a:cubicBezTo>
                    <a:pt x="33" y="23"/>
                    <a:pt x="33" y="23"/>
                    <a:pt x="33" y="24"/>
                  </a:cubicBezTo>
                  <a:cubicBezTo>
                    <a:pt x="32" y="24"/>
                    <a:pt x="32" y="25"/>
                    <a:pt x="32" y="26"/>
                  </a:cubicBezTo>
                  <a:cubicBezTo>
                    <a:pt x="32" y="26"/>
                    <a:pt x="32" y="26"/>
                    <a:pt x="31" y="26"/>
                  </a:cubicBezTo>
                  <a:cubicBezTo>
                    <a:pt x="31" y="27"/>
                    <a:pt x="31" y="28"/>
                    <a:pt x="30" y="29"/>
                  </a:cubicBezTo>
                  <a:cubicBezTo>
                    <a:pt x="30" y="29"/>
                    <a:pt x="30" y="29"/>
                    <a:pt x="30" y="29"/>
                  </a:cubicBezTo>
                  <a:cubicBezTo>
                    <a:pt x="30" y="30"/>
                    <a:pt x="30" y="30"/>
                    <a:pt x="29" y="31"/>
                  </a:cubicBezTo>
                  <a:cubicBezTo>
                    <a:pt x="29" y="32"/>
                    <a:pt x="29" y="32"/>
                    <a:pt x="29" y="32"/>
                  </a:cubicBezTo>
                  <a:cubicBezTo>
                    <a:pt x="29" y="33"/>
                    <a:pt x="29" y="33"/>
                    <a:pt x="28" y="34"/>
                  </a:cubicBezTo>
                  <a:cubicBezTo>
                    <a:pt x="28" y="34"/>
                    <a:pt x="28" y="34"/>
                    <a:pt x="28" y="35"/>
                  </a:cubicBezTo>
                  <a:cubicBezTo>
                    <a:pt x="28" y="35"/>
                    <a:pt x="28" y="35"/>
                    <a:pt x="28" y="36"/>
                  </a:cubicBezTo>
                  <a:cubicBezTo>
                    <a:pt x="28" y="36"/>
                    <a:pt x="28" y="36"/>
                    <a:pt x="28" y="36"/>
                  </a:cubicBezTo>
                  <a:cubicBezTo>
                    <a:pt x="9" y="36"/>
                    <a:pt x="9" y="36"/>
                    <a:pt x="9" y="36"/>
                  </a:cubicBezTo>
                  <a:cubicBezTo>
                    <a:pt x="13" y="27"/>
                    <a:pt x="20" y="19"/>
                    <a:pt x="28" y="14"/>
                  </a:cubicBezTo>
                  <a:close/>
                  <a:moveTo>
                    <a:pt x="8" y="39"/>
                  </a:moveTo>
                  <a:cubicBezTo>
                    <a:pt x="27" y="39"/>
                    <a:pt x="27" y="39"/>
                    <a:pt x="27" y="39"/>
                  </a:cubicBezTo>
                  <a:cubicBezTo>
                    <a:pt x="27" y="39"/>
                    <a:pt x="27" y="39"/>
                    <a:pt x="27" y="39"/>
                  </a:cubicBezTo>
                  <a:cubicBezTo>
                    <a:pt x="27" y="39"/>
                    <a:pt x="27" y="39"/>
                    <a:pt x="27" y="39"/>
                  </a:cubicBezTo>
                  <a:cubicBezTo>
                    <a:pt x="26" y="40"/>
                    <a:pt x="26" y="40"/>
                    <a:pt x="26" y="41"/>
                  </a:cubicBezTo>
                  <a:cubicBezTo>
                    <a:pt x="26" y="41"/>
                    <a:pt x="26" y="42"/>
                    <a:pt x="26" y="42"/>
                  </a:cubicBezTo>
                  <a:cubicBezTo>
                    <a:pt x="26" y="43"/>
                    <a:pt x="26" y="43"/>
                    <a:pt x="26" y="43"/>
                  </a:cubicBezTo>
                  <a:cubicBezTo>
                    <a:pt x="25" y="44"/>
                    <a:pt x="25" y="45"/>
                    <a:pt x="25" y="45"/>
                  </a:cubicBezTo>
                  <a:cubicBezTo>
                    <a:pt x="25" y="46"/>
                    <a:pt x="25" y="46"/>
                    <a:pt x="25" y="46"/>
                  </a:cubicBezTo>
                  <a:cubicBezTo>
                    <a:pt x="25" y="47"/>
                    <a:pt x="25" y="48"/>
                    <a:pt x="25" y="48"/>
                  </a:cubicBezTo>
                  <a:cubicBezTo>
                    <a:pt x="25" y="48"/>
                    <a:pt x="25" y="49"/>
                    <a:pt x="24" y="49"/>
                  </a:cubicBezTo>
                  <a:cubicBezTo>
                    <a:pt x="24" y="50"/>
                    <a:pt x="24" y="50"/>
                    <a:pt x="24" y="51"/>
                  </a:cubicBezTo>
                  <a:cubicBezTo>
                    <a:pt x="24" y="51"/>
                    <a:pt x="24" y="52"/>
                    <a:pt x="24" y="52"/>
                  </a:cubicBezTo>
                  <a:cubicBezTo>
                    <a:pt x="24" y="53"/>
                    <a:pt x="24" y="54"/>
                    <a:pt x="24" y="55"/>
                  </a:cubicBezTo>
                  <a:cubicBezTo>
                    <a:pt x="24" y="55"/>
                    <a:pt x="24" y="55"/>
                    <a:pt x="24" y="56"/>
                  </a:cubicBezTo>
                  <a:cubicBezTo>
                    <a:pt x="24" y="56"/>
                    <a:pt x="24" y="57"/>
                    <a:pt x="24" y="58"/>
                  </a:cubicBezTo>
                  <a:cubicBezTo>
                    <a:pt x="24" y="58"/>
                    <a:pt x="24" y="58"/>
                    <a:pt x="24" y="59"/>
                  </a:cubicBezTo>
                  <a:cubicBezTo>
                    <a:pt x="24" y="59"/>
                    <a:pt x="24" y="60"/>
                    <a:pt x="24" y="60"/>
                  </a:cubicBezTo>
                  <a:cubicBezTo>
                    <a:pt x="4" y="60"/>
                    <a:pt x="4" y="60"/>
                    <a:pt x="4" y="60"/>
                  </a:cubicBezTo>
                  <a:cubicBezTo>
                    <a:pt x="4" y="53"/>
                    <a:pt x="5" y="46"/>
                    <a:pt x="8" y="39"/>
                  </a:cubicBezTo>
                  <a:close/>
                  <a:moveTo>
                    <a:pt x="4" y="63"/>
                  </a:moveTo>
                  <a:cubicBezTo>
                    <a:pt x="24" y="63"/>
                    <a:pt x="24" y="63"/>
                    <a:pt x="24" y="63"/>
                  </a:cubicBezTo>
                  <a:cubicBezTo>
                    <a:pt x="24" y="63"/>
                    <a:pt x="24" y="63"/>
                    <a:pt x="24" y="63"/>
                  </a:cubicBezTo>
                  <a:cubicBezTo>
                    <a:pt x="24" y="64"/>
                    <a:pt x="24" y="64"/>
                    <a:pt x="24" y="64"/>
                  </a:cubicBezTo>
                  <a:cubicBezTo>
                    <a:pt x="24" y="65"/>
                    <a:pt x="24" y="65"/>
                    <a:pt x="24" y="65"/>
                  </a:cubicBezTo>
                  <a:cubicBezTo>
                    <a:pt x="24" y="66"/>
                    <a:pt x="24" y="66"/>
                    <a:pt x="24" y="67"/>
                  </a:cubicBezTo>
                  <a:cubicBezTo>
                    <a:pt x="24" y="67"/>
                    <a:pt x="24" y="68"/>
                    <a:pt x="24" y="68"/>
                  </a:cubicBezTo>
                  <a:cubicBezTo>
                    <a:pt x="24" y="69"/>
                    <a:pt x="24" y="69"/>
                    <a:pt x="24" y="70"/>
                  </a:cubicBezTo>
                  <a:cubicBezTo>
                    <a:pt x="24" y="70"/>
                    <a:pt x="24" y="71"/>
                    <a:pt x="24" y="71"/>
                  </a:cubicBezTo>
                  <a:cubicBezTo>
                    <a:pt x="24" y="72"/>
                    <a:pt x="24" y="73"/>
                    <a:pt x="25" y="73"/>
                  </a:cubicBezTo>
                  <a:cubicBezTo>
                    <a:pt x="25" y="74"/>
                    <a:pt x="25" y="74"/>
                    <a:pt x="25" y="74"/>
                  </a:cubicBezTo>
                  <a:cubicBezTo>
                    <a:pt x="25" y="75"/>
                    <a:pt x="25" y="75"/>
                    <a:pt x="25" y="76"/>
                  </a:cubicBezTo>
                  <a:cubicBezTo>
                    <a:pt x="25" y="76"/>
                    <a:pt x="25" y="77"/>
                    <a:pt x="25" y="77"/>
                  </a:cubicBezTo>
                  <a:cubicBezTo>
                    <a:pt x="25" y="78"/>
                    <a:pt x="26" y="78"/>
                    <a:pt x="26" y="79"/>
                  </a:cubicBezTo>
                  <a:cubicBezTo>
                    <a:pt x="26" y="79"/>
                    <a:pt x="26" y="79"/>
                    <a:pt x="26" y="80"/>
                  </a:cubicBezTo>
                  <a:cubicBezTo>
                    <a:pt x="26" y="80"/>
                    <a:pt x="26" y="81"/>
                    <a:pt x="26" y="81"/>
                  </a:cubicBezTo>
                  <a:cubicBezTo>
                    <a:pt x="26" y="82"/>
                    <a:pt x="27" y="82"/>
                    <a:pt x="27" y="83"/>
                  </a:cubicBezTo>
                  <a:cubicBezTo>
                    <a:pt x="27" y="83"/>
                    <a:pt x="27" y="83"/>
                    <a:pt x="27" y="83"/>
                  </a:cubicBezTo>
                  <a:cubicBezTo>
                    <a:pt x="27" y="83"/>
                    <a:pt x="27" y="83"/>
                    <a:pt x="27" y="83"/>
                  </a:cubicBezTo>
                  <a:cubicBezTo>
                    <a:pt x="9" y="83"/>
                    <a:pt x="9" y="83"/>
                    <a:pt x="9" y="83"/>
                  </a:cubicBezTo>
                  <a:cubicBezTo>
                    <a:pt x="6" y="77"/>
                    <a:pt x="4" y="70"/>
                    <a:pt x="4" y="63"/>
                  </a:cubicBezTo>
                  <a:close/>
                  <a:moveTo>
                    <a:pt x="29" y="106"/>
                  </a:moveTo>
                  <a:cubicBezTo>
                    <a:pt x="29" y="106"/>
                    <a:pt x="28" y="106"/>
                    <a:pt x="28" y="106"/>
                  </a:cubicBezTo>
                  <a:cubicBezTo>
                    <a:pt x="20" y="101"/>
                    <a:pt x="14" y="94"/>
                    <a:pt x="10" y="86"/>
                  </a:cubicBezTo>
                  <a:cubicBezTo>
                    <a:pt x="28" y="86"/>
                    <a:pt x="28" y="86"/>
                    <a:pt x="28" y="86"/>
                  </a:cubicBezTo>
                  <a:cubicBezTo>
                    <a:pt x="28" y="86"/>
                    <a:pt x="28" y="86"/>
                    <a:pt x="28" y="86"/>
                  </a:cubicBezTo>
                  <a:cubicBezTo>
                    <a:pt x="28" y="87"/>
                    <a:pt x="28" y="87"/>
                    <a:pt x="28" y="87"/>
                  </a:cubicBezTo>
                  <a:cubicBezTo>
                    <a:pt x="28" y="87"/>
                    <a:pt x="28" y="88"/>
                    <a:pt x="28" y="88"/>
                  </a:cubicBezTo>
                  <a:cubicBezTo>
                    <a:pt x="29" y="89"/>
                    <a:pt x="29" y="89"/>
                    <a:pt x="29" y="90"/>
                  </a:cubicBezTo>
                  <a:cubicBezTo>
                    <a:pt x="29" y="90"/>
                    <a:pt x="29" y="90"/>
                    <a:pt x="29" y="90"/>
                  </a:cubicBezTo>
                  <a:cubicBezTo>
                    <a:pt x="30" y="91"/>
                    <a:pt x="30" y="92"/>
                    <a:pt x="30" y="93"/>
                  </a:cubicBezTo>
                  <a:cubicBezTo>
                    <a:pt x="30" y="93"/>
                    <a:pt x="30" y="93"/>
                    <a:pt x="30" y="93"/>
                  </a:cubicBezTo>
                  <a:cubicBezTo>
                    <a:pt x="31" y="94"/>
                    <a:pt x="31" y="94"/>
                    <a:pt x="31" y="95"/>
                  </a:cubicBezTo>
                  <a:cubicBezTo>
                    <a:pt x="32" y="95"/>
                    <a:pt x="32" y="96"/>
                    <a:pt x="32" y="96"/>
                  </a:cubicBezTo>
                  <a:cubicBezTo>
                    <a:pt x="32" y="96"/>
                    <a:pt x="32" y="97"/>
                    <a:pt x="33" y="98"/>
                  </a:cubicBezTo>
                  <a:cubicBezTo>
                    <a:pt x="33" y="98"/>
                    <a:pt x="33" y="98"/>
                    <a:pt x="33" y="98"/>
                  </a:cubicBezTo>
                  <a:cubicBezTo>
                    <a:pt x="33" y="99"/>
                    <a:pt x="34" y="99"/>
                    <a:pt x="34" y="100"/>
                  </a:cubicBezTo>
                  <a:cubicBezTo>
                    <a:pt x="34" y="100"/>
                    <a:pt x="34" y="100"/>
                    <a:pt x="34" y="101"/>
                  </a:cubicBezTo>
                  <a:cubicBezTo>
                    <a:pt x="35" y="101"/>
                    <a:pt x="35" y="102"/>
                    <a:pt x="35" y="102"/>
                  </a:cubicBezTo>
                  <a:cubicBezTo>
                    <a:pt x="35" y="103"/>
                    <a:pt x="35" y="103"/>
                    <a:pt x="36" y="103"/>
                  </a:cubicBezTo>
                  <a:cubicBezTo>
                    <a:pt x="36" y="103"/>
                    <a:pt x="36" y="103"/>
                    <a:pt x="36" y="103"/>
                  </a:cubicBezTo>
                  <a:cubicBezTo>
                    <a:pt x="36" y="103"/>
                    <a:pt x="36" y="103"/>
                    <a:pt x="36" y="103"/>
                  </a:cubicBezTo>
                  <a:cubicBezTo>
                    <a:pt x="36" y="103"/>
                    <a:pt x="36" y="103"/>
                    <a:pt x="36" y="103"/>
                  </a:cubicBezTo>
                  <a:cubicBezTo>
                    <a:pt x="36" y="103"/>
                    <a:pt x="36" y="103"/>
                    <a:pt x="35" y="103"/>
                  </a:cubicBezTo>
                  <a:cubicBezTo>
                    <a:pt x="35" y="104"/>
                    <a:pt x="35" y="104"/>
                    <a:pt x="35" y="104"/>
                  </a:cubicBezTo>
                  <a:cubicBezTo>
                    <a:pt x="34" y="104"/>
                    <a:pt x="33" y="104"/>
                    <a:pt x="33" y="104"/>
                  </a:cubicBezTo>
                  <a:cubicBezTo>
                    <a:pt x="33" y="104"/>
                    <a:pt x="32" y="104"/>
                    <a:pt x="32" y="105"/>
                  </a:cubicBezTo>
                  <a:cubicBezTo>
                    <a:pt x="31" y="105"/>
                    <a:pt x="30" y="105"/>
                    <a:pt x="30" y="106"/>
                  </a:cubicBezTo>
                  <a:cubicBezTo>
                    <a:pt x="30" y="106"/>
                    <a:pt x="30" y="106"/>
                    <a:pt x="29" y="106"/>
                  </a:cubicBezTo>
                  <a:close/>
                  <a:moveTo>
                    <a:pt x="31" y="109"/>
                  </a:moveTo>
                  <a:cubicBezTo>
                    <a:pt x="32" y="108"/>
                    <a:pt x="32" y="108"/>
                    <a:pt x="32" y="108"/>
                  </a:cubicBezTo>
                  <a:cubicBezTo>
                    <a:pt x="33" y="108"/>
                    <a:pt x="33" y="108"/>
                    <a:pt x="34" y="108"/>
                  </a:cubicBezTo>
                  <a:cubicBezTo>
                    <a:pt x="34" y="107"/>
                    <a:pt x="35" y="107"/>
                    <a:pt x="35" y="107"/>
                  </a:cubicBezTo>
                  <a:cubicBezTo>
                    <a:pt x="36" y="107"/>
                    <a:pt x="36" y="107"/>
                    <a:pt x="37" y="107"/>
                  </a:cubicBezTo>
                  <a:cubicBezTo>
                    <a:pt x="37" y="106"/>
                    <a:pt x="37" y="106"/>
                    <a:pt x="38" y="106"/>
                  </a:cubicBezTo>
                  <a:cubicBezTo>
                    <a:pt x="38" y="107"/>
                    <a:pt x="38" y="107"/>
                    <a:pt x="38" y="107"/>
                  </a:cubicBezTo>
                  <a:cubicBezTo>
                    <a:pt x="38" y="107"/>
                    <a:pt x="38" y="107"/>
                    <a:pt x="38" y="107"/>
                  </a:cubicBezTo>
                  <a:cubicBezTo>
                    <a:pt x="39" y="108"/>
                    <a:pt x="39" y="108"/>
                    <a:pt x="39" y="108"/>
                  </a:cubicBezTo>
                  <a:cubicBezTo>
                    <a:pt x="39" y="108"/>
                    <a:pt x="39" y="108"/>
                    <a:pt x="39" y="109"/>
                  </a:cubicBezTo>
                  <a:cubicBezTo>
                    <a:pt x="39" y="109"/>
                    <a:pt x="39" y="109"/>
                    <a:pt x="40" y="109"/>
                  </a:cubicBezTo>
                  <a:cubicBezTo>
                    <a:pt x="40" y="109"/>
                    <a:pt x="40" y="109"/>
                    <a:pt x="40" y="110"/>
                  </a:cubicBezTo>
                  <a:cubicBezTo>
                    <a:pt x="40" y="110"/>
                    <a:pt x="40" y="110"/>
                    <a:pt x="40" y="110"/>
                  </a:cubicBezTo>
                  <a:cubicBezTo>
                    <a:pt x="40" y="110"/>
                    <a:pt x="41" y="110"/>
                    <a:pt x="41" y="111"/>
                  </a:cubicBezTo>
                  <a:cubicBezTo>
                    <a:pt x="41" y="111"/>
                    <a:pt x="41" y="111"/>
                    <a:pt x="41" y="111"/>
                  </a:cubicBezTo>
                  <a:cubicBezTo>
                    <a:pt x="41" y="111"/>
                    <a:pt x="41" y="111"/>
                    <a:pt x="41" y="112"/>
                  </a:cubicBezTo>
                  <a:cubicBezTo>
                    <a:pt x="41" y="112"/>
                    <a:pt x="42" y="112"/>
                    <a:pt x="42" y="112"/>
                  </a:cubicBezTo>
                  <a:cubicBezTo>
                    <a:pt x="42" y="112"/>
                    <a:pt x="42" y="112"/>
                    <a:pt x="42" y="112"/>
                  </a:cubicBezTo>
                  <a:cubicBezTo>
                    <a:pt x="42" y="113"/>
                    <a:pt x="42" y="113"/>
                    <a:pt x="42" y="113"/>
                  </a:cubicBezTo>
                  <a:cubicBezTo>
                    <a:pt x="42" y="113"/>
                    <a:pt x="43" y="113"/>
                    <a:pt x="43" y="113"/>
                  </a:cubicBezTo>
                  <a:cubicBezTo>
                    <a:pt x="43" y="113"/>
                    <a:pt x="43" y="114"/>
                    <a:pt x="43" y="114"/>
                  </a:cubicBezTo>
                  <a:cubicBezTo>
                    <a:pt x="43" y="114"/>
                    <a:pt x="43" y="114"/>
                    <a:pt x="43" y="114"/>
                  </a:cubicBezTo>
                  <a:cubicBezTo>
                    <a:pt x="39" y="113"/>
                    <a:pt x="35" y="111"/>
                    <a:pt x="31" y="109"/>
                  </a:cubicBezTo>
                  <a:close/>
                  <a:moveTo>
                    <a:pt x="58" y="116"/>
                  </a:moveTo>
                  <a:cubicBezTo>
                    <a:pt x="55" y="116"/>
                    <a:pt x="52" y="116"/>
                    <a:pt x="49" y="115"/>
                  </a:cubicBezTo>
                  <a:cubicBezTo>
                    <a:pt x="49" y="115"/>
                    <a:pt x="49" y="115"/>
                    <a:pt x="49" y="115"/>
                  </a:cubicBezTo>
                  <a:cubicBezTo>
                    <a:pt x="49" y="115"/>
                    <a:pt x="49" y="115"/>
                    <a:pt x="48" y="115"/>
                  </a:cubicBezTo>
                  <a:cubicBezTo>
                    <a:pt x="48" y="115"/>
                    <a:pt x="48" y="115"/>
                    <a:pt x="48" y="115"/>
                  </a:cubicBezTo>
                  <a:cubicBezTo>
                    <a:pt x="48" y="114"/>
                    <a:pt x="48" y="114"/>
                    <a:pt x="48" y="114"/>
                  </a:cubicBezTo>
                  <a:cubicBezTo>
                    <a:pt x="48" y="114"/>
                    <a:pt x="47" y="114"/>
                    <a:pt x="47" y="114"/>
                  </a:cubicBezTo>
                  <a:cubicBezTo>
                    <a:pt x="47" y="113"/>
                    <a:pt x="47" y="113"/>
                    <a:pt x="47" y="113"/>
                  </a:cubicBezTo>
                  <a:cubicBezTo>
                    <a:pt x="47" y="113"/>
                    <a:pt x="47" y="113"/>
                    <a:pt x="47" y="113"/>
                  </a:cubicBezTo>
                  <a:cubicBezTo>
                    <a:pt x="46" y="112"/>
                    <a:pt x="46" y="112"/>
                    <a:pt x="46" y="112"/>
                  </a:cubicBezTo>
                  <a:cubicBezTo>
                    <a:pt x="46" y="112"/>
                    <a:pt x="46" y="111"/>
                    <a:pt x="46" y="111"/>
                  </a:cubicBezTo>
                  <a:cubicBezTo>
                    <a:pt x="45" y="111"/>
                    <a:pt x="45" y="111"/>
                    <a:pt x="45" y="110"/>
                  </a:cubicBezTo>
                  <a:cubicBezTo>
                    <a:pt x="45" y="110"/>
                    <a:pt x="45" y="110"/>
                    <a:pt x="44" y="110"/>
                  </a:cubicBezTo>
                  <a:cubicBezTo>
                    <a:pt x="44" y="110"/>
                    <a:pt x="44" y="109"/>
                    <a:pt x="44" y="109"/>
                  </a:cubicBezTo>
                  <a:cubicBezTo>
                    <a:pt x="44" y="109"/>
                    <a:pt x="44" y="109"/>
                    <a:pt x="43" y="109"/>
                  </a:cubicBezTo>
                  <a:cubicBezTo>
                    <a:pt x="43" y="108"/>
                    <a:pt x="43" y="108"/>
                    <a:pt x="43" y="107"/>
                  </a:cubicBezTo>
                  <a:cubicBezTo>
                    <a:pt x="42" y="107"/>
                    <a:pt x="42" y="107"/>
                    <a:pt x="42" y="107"/>
                  </a:cubicBezTo>
                  <a:cubicBezTo>
                    <a:pt x="42" y="106"/>
                    <a:pt x="42" y="106"/>
                    <a:pt x="41" y="106"/>
                  </a:cubicBezTo>
                  <a:cubicBezTo>
                    <a:pt x="41" y="105"/>
                    <a:pt x="41" y="105"/>
                    <a:pt x="41" y="105"/>
                  </a:cubicBezTo>
                  <a:cubicBezTo>
                    <a:pt x="47" y="104"/>
                    <a:pt x="53" y="103"/>
                    <a:pt x="58" y="103"/>
                  </a:cubicBezTo>
                  <a:lnTo>
                    <a:pt x="58" y="116"/>
                  </a:lnTo>
                  <a:close/>
                  <a:moveTo>
                    <a:pt x="58" y="100"/>
                  </a:moveTo>
                  <a:cubicBezTo>
                    <a:pt x="58" y="100"/>
                    <a:pt x="58" y="100"/>
                    <a:pt x="57" y="100"/>
                  </a:cubicBezTo>
                  <a:cubicBezTo>
                    <a:pt x="57" y="100"/>
                    <a:pt x="57" y="100"/>
                    <a:pt x="56" y="100"/>
                  </a:cubicBezTo>
                  <a:cubicBezTo>
                    <a:pt x="56" y="100"/>
                    <a:pt x="55" y="100"/>
                    <a:pt x="55" y="100"/>
                  </a:cubicBezTo>
                  <a:cubicBezTo>
                    <a:pt x="54" y="100"/>
                    <a:pt x="54" y="100"/>
                    <a:pt x="54" y="100"/>
                  </a:cubicBezTo>
                  <a:cubicBezTo>
                    <a:pt x="53" y="100"/>
                    <a:pt x="53" y="100"/>
                    <a:pt x="52" y="100"/>
                  </a:cubicBezTo>
                  <a:cubicBezTo>
                    <a:pt x="52" y="100"/>
                    <a:pt x="52" y="100"/>
                    <a:pt x="51" y="100"/>
                  </a:cubicBezTo>
                  <a:cubicBezTo>
                    <a:pt x="50" y="100"/>
                    <a:pt x="50" y="100"/>
                    <a:pt x="49" y="100"/>
                  </a:cubicBezTo>
                  <a:cubicBezTo>
                    <a:pt x="49" y="100"/>
                    <a:pt x="48" y="100"/>
                    <a:pt x="48" y="100"/>
                  </a:cubicBezTo>
                  <a:cubicBezTo>
                    <a:pt x="48" y="101"/>
                    <a:pt x="47" y="101"/>
                    <a:pt x="46" y="101"/>
                  </a:cubicBezTo>
                  <a:cubicBezTo>
                    <a:pt x="46" y="101"/>
                    <a:pt x="46" y="101"/>
                    <a:pt x="45" y="101"/>
                  </a:cubicBezTo>
                  <a:cubicBezTo>
                    <a:pt x="45" y="101"/>
                    <a:pt x="44" y="101"/>
                    <a:pt x="44" y="101"/>
                  </a:cubicBezTo>
                  <a:cubicBezTo>
                    <a:pt x="43" y="101"/>
                    <a:pt x="43" y="101"/>
                    <a:pt x="43" y="102"/>
                  </a:cubicBezTo>
                  <a:cubicBezTo>
                    <a:pt x="42" y="102"/>
                    <a:pt x="42" y="102"/>
                    <a:pt x="41" y="102"/>
                  </a:cubicBezTo>
                  <a:cubicBezTo>
                    <a:pt x="41" y="102"/>
                    <a:pt x="40" y="102"/>
                    <a:pt x="40" y="102"/>
                  </a:cubicBezTo>
                  <a:cubicBezTo>
                    <a:pt x="40" y="102"/>
                    <a:pt x="39" y="102"/>
                    <a:pt x="39" y="102"/>
                  </a:cubicBezTo>
                  <a:cubicBezTo>
                    <a:pt x="39" y="102"/>
                    <a:pt x="39" y="102"/>
                    <a:pt x="39" y="101"/>
                  </a:cubicBezTo>
                  <a:cubicBezTo>
                    <a:pt x="39" y="101"/>
                    <a:pt x="38" y="101"/>
                    <a:pt x="38" y="101"/>
                  </a:cubicBezTo>
                  <a:cubicBezTo>
                    <a:pt x="38" y="100"/>
                    <a:pt x="38" y="100"/>
                    <a:pt x="37" y="99"/>
                  </a:cubicBezTo>
                  <a:cubicBezTo>
                    <a:pt x="37" y="99"/>
                    <a:pt x="37" y="99"/>
                    <a:pt x="37" y="99"/>
                  </a:cubicBezTo>
                  <a:cubicBezTo>
                    <a:pt x="37" y="98"/>
                    <a:pt x="36" y="97"/>
                    <a:pt x="36" y="96"/>
                  </a:cubicBezTo>
                  <a:cubicBezTo>
                    <a:pt x="36" y="96"/>
                    <a:pt x="36" y="96"/>
                    <a:pt x="36" y="96"/>
                  </a:cubicBezTo>
                  <a:cubicBezTo>
                    <a:pt x="35" y="95"/>
                    <a:pt x="35" y="95"/>
                    <a:pt x="35" y="94"/>
                  </a:cubicBezTo>
                  <a:cubicBezTo>
                    <a:pt x="35" y="94"/>
                    <a:pt x="35" y="94"/>
                    <a:pt x="34" y="93"/>
                  </a:cubicBezTo>
                  <a:cubicBezTo>
                    <a:pt x="34" y="93"/>
                    <a:pt x="34" y="92"/>
                    <a:pt x="34" y="92"/>
                  </a:cubicBezTo>
                  <a:cubicBezTo>
                    <a:pt x="34" y="92"/>
                    <a:pt x="33" y="91"/>
                    <a:pt x="33" y="91"/>
                  </a:cubicBezTo>
                  <a:cubicBezTo>
                    <a:pt x="33" y="91"/>
                    <a:pt x="33" y="90"/>
                    <a:pt x="33" y="90"/>
                  </a:cubicBezTo>
                  <a:cubicBezTo>
                    <a:pt x="33" y="89"/>
                    <a:pt x="33" y="89"/>
                    <a:pt x="32" y="89"/>
                  </a:cubicBezTo>
                  <a:cubicBezTo>
                    <a:pt x="32" y="88"/>
                    <a:pt x="32" y="88"/>
                    <a:pt x="32" y="87"/>
                  </a:cubicBezTo>
                  <a:cubicBezTo>
                    <a:pt x="32" y="87"/>
                    <a:pt x="32" y="87"/>
                    <a:pt x="32" y="86"/>
                  </a:cubicBezTo>
                  <a:cubicBezTo>
                    <a:pt x="32" y="86"/>
                    <a:pt x="32" y="86"/>
                    <a:pt x="32" y="86"/>
                  </a:cubicBezTo>
                  <a:cubicBezTo>
                    <a:pt x="58" y="86"/>
                    <a:pt x="58" y="86"/>
                    <a:pt x="58" y="86"/>
                  </a:cubicBezTo>
                  <a:lnTo>
                    <a:pt x="58" y="100"/>
                  </a:lnTo>
                  <a:close/>
                  <a:moveTo>
                    <a:pt x="58" y="83"/>
                  </a:moveTo>
                  <a:cubicBezTo>
                    <a:pt x="30" y="83"/>
                    <a:pt x="30" y="83"/>
                    <a:pt x="30" y="83"/>
                  </a:cubicBezTo>
                  <a:cubicBezTo>
                    <a:pt x="30" y="82"/>
                    <a:pt x="30" y="82"/>
                    <a:pt x="30" y="82"/>
                  </a:cubicBezTo>
                  <a:cubicBezTo>
                    <a:pt x="30" y="82"/>
                    <a:pt x="30" y="81"/>
                    <a:pt x="30" y="81"/>
                  </a:cubicBezTo>
                  <a:cubicBezTo>
                    <a:pt x="30" y="80"/>
                    <a:pt x="29" y="80"/>
                    <a:pt x="29" y="79"/>
                  </a:cubicBezTo>
                  <a:cubicBezTo>
                    <a:pt x="29" y="79"/>
                    <a:pt x="29" y="79"/>
                    <a:pt x="29" y="78"/>
                  </a:cubicBezTo>
                  <a:cubicBezTo>
                    <a:pt x="29" y="78"/>
                    <a:pt x="29" y="77"/>
                    <a:pt x="29" y="76"/>
                  </a:cubicBezTo>
                  <a:cubicBezTo>
                    <a:pt x="29" y="76"/>
                    <a:pt x="29" y="76"/>
                    <a:pt x="29" y="76"/>
                  </a:cubicBezTo>
                  <a:cubicBezTo>
                    <a:pt x="28" y="75"/>
                    <a:pt x="28" y="74"/>
                    <a:pt x="28" y="73"/>
                  </a:cubicBezTo>
                  <a:cubicBezTo>
                    <a:pt x="28" y="73"/>
                    <a:pt x="28" y="73"/>
                    <a:pt x="28" y="72"/>
                  </a:cubicBezTo>
                  <a:cubicBezTo>
                    <a:pt x="28" y="72"/>
                    <a:pt x="28" y="71"/>
                    <a:pt x="28" y="70"/>
                  </a:cubicBezTo>
                  <a:cubicBezTo>
                    <a:pt x="28" y="70"/>
                    <a:pt x="28" y="70"/>
                    <a:pt x="28" y="69"/>
                  </a:cubicBezTo>
                  <a:cubicBezTo>
                    <a:pt x="28" y="69"/>
                    <a:pt x="27" y="68"/>
                    <a:pt x="27" y="68"/>
                  </a:cubicBezTo>
                  <a:cubicBezTo>
                    <a:pt x="27" y="67"/>
                    <a:pt x="27" y="67"/>
                    <a:pt x="27" y="67"/>
                  </a:cubicBezTo>
                  <a:cubicBezTo>
                    <a:pt x="27" y="66"/>
                    <a:pt x="27" y="66"/>
                    <a:pt x="27" y="65"/>
                  </a:cubicBezTo>
                  <a:cubicBezTo>
                    <a:pt x="27" y="65"/>
                    <a:pt x="27" y="64"/>
                    <a:pt x="27" y="64"/>
                  </a:cubicBezTo>
                  <a:cubicBezTo>
                    <a:pt x="27" y="64"/>
                    <a:pt x="27" y="64"/>
                    <a:pt x="27" y="63"/>
                  </a:cubicBezTo>
                  <a:cubicBezTo>
                    <a:pt x="58" y="63"/>
                    <a:pt x="58" y="63"/>
                    <a:pt x="58" y="63"/>
                  </a:cubicBezTo>
                  <a:lnTo>
                    <a:pt x="58" y="83"/>
                  </a:lnTo>
                  <a:close/>
                  <a:moveTo>
                    <a:pt x="58" y="60"/>
                  </a:moveTo>
                  <a:cubicBezTo>
                    <a:pt x="27" y="60"/>
                    <a:pt x="27" y="60"/>
                    <a:pt x="27" y="60"/>
                  </a:cubicBezTo>
                  <a:cubicBezTo>
                    <a:pt x="27" y="60"/>
                    <a:pt x="27" y="59"/>
                    <a:pt x="27" y="59"/>
                  </a:cubicBezTo>
                  <a:cubicBezTo>
                    <a:pt x="27" y="59"/>
                    <a:pt x="27" y="58"/>
                    <a:pt x="27" y="58"/>
                  </a:cubicBezTo>
                  <a:cubicBezTo>
                    <a:pt x="27" y="57"/>
                    <a:pt x="27" y="57"/>
                    <a:pt x="27" y="56"/>
                  </a:cubicBezTo>
                  <a:cubicBezTo>
                    <a:pt x="27" y="56"/>
                    <a:pt x="27" y="55"/>
                    <a:pt x="27" y="55"/>
                  </a:cubicBezTo>
                  <a:cubicBezTo>
                    <a:pt x="27" y="54"/>
                    <a:pt x="27" y="54"/>
                    <a:pt x="27" y="53"/>
                  </a:cubicBezTo>
                  <a:cubicBezTo>
                    <a:pt x="28" y="53"/>
                    <a:pt x="28" y="53"/>
                    <a:pt x="28" y="52"/>
                  </a:cubicBezTo>
                  <a:cubicBezTo>
                    <a:pt x="28" y="51"/>
                    <a:pt x="28" y="50"/>
                    <a:pt x="28" y="49"/>
                  </a:cubicBezTo>
                  <a:cubicBezTo>
                    <a:pt x="28" y="49"/>
                    <a:pt x="28" y="49"/>
                    <a:pt x="28" y="49"/>
                  </a:cubicBezTo>
                  <a:cubicBezTo>
                    <a:pt x="28" y="48"/>
                    <a:pt x="28" y="47"/>
                    <a:pt x="28" y="47"/>
                  </a:cubicBezTo>
                  <a:cubicBezTo>
                    <a:pt x="29" y="46"/>
                    <a:pt x="29" y="46"/>
                    <a:pt x="29" y="46"/>
                  </a:cubicBezTo>
                  <a:cubicBezTo>
                    <a:pt x="29" y="45"/>
                    <a:pt x="29" y="45"/>
                    <a:pt x="29" y="44"/>
                  </a:cubicBezTo>
                  <a:cubicBezTo>
                    <a:pt x="29" y="44"/>
                    <a:pt x="29" y="43"/>
                    <a:pt x="29" y="43"/>
                  </a:cubicBezTo>
                  <a:cubicBezTo>
                    <a:pt x="29" y="42"/>
                    <a:pt x="30" y="42"/>
                    <a:pt x="30" y="41"/>
                  </a:cubicBezTo>
                  <a:cubicBezTo>
                    <a:pt x="30" y="41"/>
                    <a:pt x="30" y="40"/>
                    <a:pt x="30" y="40"/>
                  </a:cubicBezTo>
                  <a:cubicBezTo>
                    <a:pt x="30" y="40"/>
                    <a:pt x="30" y="39"/>
                    <a:pt x="30" y="39"/>
                  </a:cubicBezTo>
                  <a:cubicBezTo>
                    <a:pt x="58" y="39"/>
                    <a:pt x="58" y="39"/>
                    <a:pt x="58" y="39"/>
                  </a:cubicBezTo>
                  <a:lnTo>
                    <a:pt x="58" y="60"/>
                  </a:lnTo>
                  <a:close/>
                  <a:moveTo>
                    <a:pt x="58" y="22"/>
                  </a:moveTo>
                  <a:cubicBezTo>
                    <a:pt x="58" y="36"/>
                    <a:pt x="58" y="36"/>
                    <a:pt x="58" y="36"/>
                  </a:cubicBezTo>
                  <a:cubicBezTo>
                    <a:pt x="31" y="36"/>
                    <a:pt x="31" y="36"/>
                    <a:pt x="31" y="36"/>
                  </a:cubicBezTo>
                  <a:cubicBezTo>
                    <a:pt x="31" y="36"/>
                    <a:pt x="31" y="35"/>
                    <a:pt x="31" y="35"/>
                  </a:cubicBezTo>
                  <a:cubicBezTo>
                    <a:pt x="32" y="35"/>
                    <a:pt x="32" y="35"/>
                    <a:pt x="32" y="35"/>
                  </a:cubicBezTo>
                  <a:cubicBezTo>
                    <a:pt x="32" y="34"/>
                    <a:pt x="32" y="34"/>
                    <a:pt x="32" y="33"/>
                  </a:cubicBezTo>
                  <a:cubicBezTo>
                    <a:pt x="32" y="33"/>
                    <a:pt x="33" y="32"/>
                    <a:pt x="33" y="32"/>
                  </a:cubicBezTo>
                  <a:cubicBezTo>
                    <a:pt x="33" y="32"/>
                    <a:pt x="33" y="31"/>
                    <a:pt x="33" y="31"/>
                  </a:cubicBezTo>
                  <a:cubicBezTo>
                    <a:pt x="33" y="30"/>
                    <a:pt x="34" y="30"/>
                    <a:pt x="34" y="30"/>
                  </a:cubicBezTo>
                  <a:cubicBezTo>
                    <a:pt x="34" y="29"/>
                    <a:pt x="34" y="29"/>
                    <a:pt x="34" y="28"/>
                  </a:cubicBezTo>
                  <a:cubicBezTo>
                    <a:pt x="35" y="28"/>
                    <a:pt x="35" y="28"/>
                    <a:pt x="35" y="27"/>
                  </a:cubicBezTo>
                  <a:cubicBezTo>
                    <a:pt x="35" y="27"/>
                    <a:pt x="35" y="26"/>
                    <a:pt x="36" y="25"/>
                  </a:cubicBezTo>
                  <a:cubicBezTo>
                    <a:pt x="36" y="25"/>
                    <a:pt x="36" y="25"/>
                    <a:pt x="36" y="25"/>
                  </a:cubicBezTo>
                  <a:cubicBezTo>
                    <a:pt x="36" y="24"/>
                    <a:pt x="37" y="23"/>
                    <a:pt x="37" y="23"/>
                  </a:cubicBezTo>
                  <a:cubicBezTo>
                    <a:pt x="37" y="22"/>
                    <a:pt x="37" y="22"/>
                    <a:pt x="37" y="22"/>
                  </a:cubicBezTo>
                  <a:cubicBezTo>
                    <a:pt x="38" y="21"/>
                    <a:pt x="38" y="21"/>
                    <a:pt x="38" y="20"/>
                  </a:cubicBezTo>
                  <a:cubicBezTo>
                    <a:pt x="39" y="20"/>
                    <a:pt x="39" y="20"/>
                    <a:pt x="39" y="20"/>
                  </a:cubicBezTo>
                  <a:cubicBezTo>
                    <a:pt x="39" y="19"/>
                    <a:pt x="39" y="19"/>
                    <a:pt x="39" y="19"/>
                  </a:cubicBezTo>
                  <a:cubicBezTo>
                    <a:pt x="40" y="19"/>
                    <a:pt x="40" y="19"/>
                    <a:pt x="40" y="19"/>
                  </a:cubicBezTo>
                  <a:cubicBezTo>
                    <a:pt x="40" y="19"/>
                    <a:pt x="41" y="19"/>
                    <a:pt x="41" y="19"/>
                  </a:cubicBezTo>
                  <a:cubicBezTo>
                    <a:pt x="42" y="19"/>
                    <a:pt x="42" y="20"/>
                    <a:pt x="43" y="20"/>
                  </a:cubicBezTo>
                  <a:cubicBezTo>
                    <a:pt x="43" y="20"/>
                    <a:pt x="44" y="20"/>
                    <a:pt x="44" y="20"/>
                  </a:cubicBezTo>
                  <a:cubicBezTo>
                    <a:pt x="45" y="20"/>
                    <a:pt x="45" y="20"/>
                    <a:pt x="46" y="21"/>
                  </a:cubicBezTo>
                  <a:cubicBezTo>
                    <a:pt x="46" y="21"/>
                    <a:pt x="46" y="21"/>
                    <a:pt x="47" y="21"/>
                  </a:cubicBezTo>
                  <a:cubicBezTo>
                    <a:pt x="47" y="21"/>
                    <a:pt x="48" y="21"/>
                    <a:pt x="49" y="21"/>
                  </a:cubicBezTo>
                  <a:cubicBezTo>
                    <a:pt x="49" y="21"/>
                    <a:pt x="49" y="21"/>
                    <a:pt x="49" y="21"/>
                  </a:cubicBezTo>
                  <a:cubicBezTo>
                    <a:pt x="50" y="21"/>
                    <a:pt x="51" y="22"/>
                    <a:pt x="52" y="22"/>
                  </a:cubicBezTo>
                  <a:cubicBezTo>
                    <a:pt x="52" y="22"/>
                    <a:pt x="52" y="22"/>
                    <a:pt x="52" y="22"/>
                  </a:cubicBezTo>
                  <a:cubicBezTo>
                    <a:pt x="53" y="22"/>
                    <a:pt x="54" y="22"/>
                    <a:pt x="54" y="22"/>
                  </a:cubicBezTo>
                  <a:cubicBezTo>
                    <a:pt x="55" y="22"/>
                    <a:pt x="55" y="22"/>
                    <a:pt x="55" y="22"/>
                  </a:cubicBezTo>
                  <a:cubicBezTo>
                    <a:pt x="56" y="22"/>
                    <a:pt x="56" y="22"/>
                    <a:pt x="57" y="22"/>
                  </a:cubicBezTo>
                  <a:cubicBezTo>
                    <a:pt x="57" y="22"/>
                    <a:pt x="57" y="22"/>
                    <a:pt x="58" y="22"/>
                  </a:cubicBezTo>
                  <a:cubicBezTo>
                    <a:pt x="58" y="22"/>
                    <a:pt x="58" y="22"/>
                    <a:pt x="58" y="22"/>
                  </a:cubicBezTo>
                  <a:close/>
                  <a:moveTo>
                    <a:pt x="58" y="19"/>
                  </a:moveTo>
                  <a:cubicBezTo>
                    <a:pt x="58" y="19"/>
                    <a:pt x="58" y="19"/>
                    <a:pt x="58" y="19"/>
                  </a:cubicBezTo>
                  <a:cubicBezTo>
                    <a:pt x="57" y="19"/>
                    <a:pt x="57" y="19"/>
                    <a:pt x="57" y="19"/>
                  </a:cubicBezTo>
                  <a:cubicBezTo>
                    <a:pt x="56" y="19"/>
                    <a:pt x="56" y="19"/>
                    <a:pt x="55" y="19"/>
                  </a:cubicBezTo>
                  <a:cubicBezTo>
                    <a:pt x="55" y="19"/>
                    <a:pt x="55" y="19"/>
                    <a:pt x="55" y="19"/>
                  </a:cubicBezTo>
                  <a:cubicBezTo>
                    <a:pt x="54" y="19"/>
                    <a:pt x="53" y="18"/>
                    <a:pt x="53" y="18"/>
                  </a:cubicBezTo>
                  <a:cubicBezTo>
                    <a:pt x="53" y="18"/>
                    <a:pt x="52" y="18"/>
                    <a:pt x="52" y="18"/>
                  </a:cubicBezTo>
                  <a:cubicBezTo>
                    <a:pt x="52" y="18"/>
                    <a:pt x="51" y="18"/>
                    <a:pt x="50" y="18"/>
                  </a:cubicBezTo>
                  <a:cubicBezTo>
                    <a:pt x="50" y="18"/>
                    <a:pt x="49" y="18"/>
                    <a:pt x="49" y="18"/>
                  </a:cubicBezTo>
                  <a:cubicBezTo>
                    <a:pt x="49" y="18"/>
                    <a:pt x="48" y="18"/>
                    <a:pt x="47" y="17"/>
                  </a:cubicBezTo>
                  <a:cubicBezTo>
                    <a:pt x="47" y="17"/>
                    <a:pt x="47" y="17"/>
                    <a:pt x="47" y="17"/>
                  </a:cubicBezTo>
                  <a:cubicBezTo>
                    <a:pt x="46" y="17"/>
                    <a:pt x="46" y="17"/>
                    <a:pt x="45" y="17"/>
                  </a:cubicBezTo>
                  <a:cubicBezTo>
                    <a:pt x="45" y="17"/>
                    <a:pt x="44" y="17"/>
                    <a:pt x="44" y="17"/>
                  </a:cubicBezTo>
                  <a:cubicBezTo>
                    <a:pt x="44" y="16"/>
                    <a:pt x="43" y="16"/>
                    <a:pt x="42" y="16"/>
                  </a:cubicBezTo>
                  <a:cubicBezTo>
                    <a:pt x="42" y="16"/>
                    <a:pt x="42" y="16"/>
                    <a:pt x="42" y="16"/>
                  </a:cubicBezTo>
                  <a:cubicBezTo>
                    <a:pt x="41" y="16"/>
                    <a:pt x="41" y="16"/>
                    <a:pt x="41" y="16"/>
                  </a:cubicBezTo>
                  <a:cubicBezTo>
                    <a:pt x="41" y="15"/>
                    <a:pt x="41" y="15"/>
                    <a:pt x="41" y="15"/>
                  </a:cubicBezTo>
                  <a:cubicBezTo>
                    <a:pt x="42" y="15"/>
                    <a:pt x="42" y="15"/>
                    <a:pt x="42" y="15"/>
                  </a:cubicBezTo>
                  <a:cubicBezTo>
                    <a:pt x="42" y="15"/>
                    <a:pt x="42" y="14"/>
                    <a:pt x="42" y="14"/>
                  </a:cubicBezTo>
                  <a:cubicBezTo>
                    <a:pt x="42" y="14"/>
                    <a:pt x="42" y="14"/>
                    <a:pt x="42" y="14"/>
                  </a:cubicBezTo>
                  <a:cubicBezTo>
                    <a:pt x="43" y="13"/>
                    <a:pt x="43" y="13"/>
                    <a:pt x="43" y="13"/>
                  </a:cubicBezTo>
                  <a:cubicBezTo>
                    <a:pt x="43" y="13"/>
                    <a:pt x="43" y="13"/>
                    <a:pt x="43" y="13"/>
                  </a:cubicBezTo>
                  <a:cubicBezTo>
                    <a:pt x="43" y="12"/>
                    <a:pt x="44" y="12"/>
                    <a:pt x="44" y="12"/>
                  </a:cubicBezTo>
                  <a:cubicBezTo>
                    <a:pt x="44" y="12"/>
                    <a:pt x="44" y="12"/>
                    <a:pt x="44" y="11"/>
                  </a:cubicBezTo>
                  <a:cubicBezTo>
                    <a:pt x="44" y="11"/>
                    <a:pt x="44" y="11"/>
                    <a:pt x="44" y="11"/>
                  </a:cubicBezTo>
                  <a:cubicBezTo>
                    <a:pt x="44" y="11"/>
                    <a:pt x="45" y="11"/>
                    <a:pt x="45" y="10"/>
                  </a:cubicBezTo>
                  <a:cubicBezTo>
                    <a:pt x="45" y="10"/>
                    <a:pt x="45" y="10"/>
                    <a:pt x="45" y="10"/>
                  </a:cubicBezTo>
                  <a:cubicBezTo>
                    <a:pt x="45" y="10"/>
                    <a:pt x="45" y="10"/>
                    <a:pt x="45" y="10"/>
                  </a:cubicBezTo>
                  <a:cubicBezTo>
                    <a:pt x="45" y="9"/>
                    <a:pt x="46" y="9"/>
                    <a:pt x="46" y="9"/>
                  </a:cubicBezTo>
                  <a:cubicBezTo>
                    <a:pt x="46" y="9"/>
                    <a:pt x="46" y="9"/>
                    <a:pt x="46" y="9"/>
                  </a:cubicBezTo>
                  <a:cubicBezTo>
                    <a:pt x="46" y="9"/>
                    <a:pt x="46" y="8"/>
                    <a:pt x="46" y="8"/>
                  </a:cubicBezTo>
                  <a:cubicBezTo>
                    <a:pt x="47" y="8"/>
                    <a:pt x="47" y="8"/>
                    <a:pt x="47" y="8"/>
                  </a:cubicBezTo>
                  <a:cubicBezTo>
                    <a:pt x="47" y="8"/>
                    <a:pt x="47" y="8"/>
                    <a:pt x="47" y="7"/>
                  </a:cubicBezTo>
                  <a:cubicBezTo>
                    <a:pt x="47" y="7"/>
                    <a:pt x="47" y="7"/>
                    <a:pt x="47" y="7"/>
                  </a:cubicBezTo>
                  <a:cubicBezTo>
                    <a:pt x="47" y="7"/>
                    <a:pt x="47" y="7"/>
                    <a:pt x="48" y="7"/>
                  </a:cubicBezTo>
                  <a:cubicBezTo>
                    <a:pt x="48" y="7"/>
                    <a:pt x="48" y="7"/>
                    <a:pt x="48" y="7"/>
                  </a:cubicBezTo>
                  <a:cubicBezTo>
                    <a:pt x="48" y="6"/>
                    <a:pt x="48" y="6"/>
                    <a:pt x="48" y="6"/>
                  </a:cubicBezTo>
                  <a:cubicBezTo>
                    <a:pt x="48" y="6"/>
                    <a:pt x="48" y="6"/>
                    <a:pt x="48" y="6"/>
                  </a:cubicBezTo>
                  <a:cubicBezTo>
                    <a:pt x="49" y="5"/>
                    <a:pt x="49" y="5"/>
                    <a:pt x="49" y="5"/>
                  </a:cubicBezTo>
                  <a:cubicBezTo>
                    <a:pt x="52" y="4"/>
                    <a:pt x="55" y="4"/>
                    <a:pt x="58" y="4"/>
                  </a:cubicBezTo>
                  <a:lnTo>
                    <a:pt x="58" y="19"/>
                  </a:lnTo>
                  <a:close/>
                  <a:moveTo>
                    <a:pt x="90" y="15"/>
                  </a:moveTo>
                  <a:cubicBezTo>
                    <a:pt x="91" y="14"/>
                    <a:pt x="91" y="14"/>
                    <a:pt x="92" y="14"/>
                  </a:cubicBezTo>
                  <a:cubicBezTo>
                    <a:pt x="92" y="14"/>
                    <a:pt x="92" y="14"/>
                    <a:pt x="92" y="14"/>
                  </a:cubicBezTo>
                  <a:cubicBezTo>
                    <a:pt x="100" y="19"/>
                    <a:pt x="107" y="27"/>
                    <a:pt x="111" y="36"/>
                  </a:cubicBezTo>
                  <a:cubicBezTo>
                    <a:pt x="92" y="36"/>
                    <a:pt x="92" y="36"/>
                    <a:pt x="92" y="36"/>
                  </a:cubicBezTo>
                  <a:cubicBezTo>
                    <a:pt x="92" y="36"/>
                    <a:pt x="92" y="36"/>
                    <a:pt x="92" y="36"/>
                  </a:cubicBezTo>
                  <a:cubicBezTo>
                    <a:pt x="92" y="35"/>
                    <a:pt x="92" y="35"/>
                    <a:pt x="92" y="35"/>
                  </a:cubicBezTo>
                  <a:cubicBezTo>
                    <a:pt x="92" y="34"/>
                    <a:pt x="92" y="34"/>
                    <a:pt x="91" y="34"/>
                  </a:cubicBezTo>
                  <a:cubicBezTo>
                    <a:pt x="91" y="33"/>
                    <a:pt x="91" y="33"/>
                    <a:pt x="91" y="32"/>
                  </a:cubicBezTo>
                  <a:cubicBezTo>
                    <a:pt x="91" y="32"/>
                    <a:pt x="90" y="32"/>
                    <a:pt x="90" y="31"/>
                  </a:cubicBezTo>
                  <a:cubicBezTo>
                    <a:pt x="90" y="31"/>
                    <a:pt x="90" y="30"/>
                    <a:pt x="90" y="30"/>
                  </a:cubicBezTo>
                  <a:cubicBezTo>
                    <a:pt x="89" y="29"/>
                    <a:pt x="89" y="29"/>
                    <a:pt x="89" y="28"/>
                  </a:cubicBezTo>
                  <a:cubicBezTo>
                    <a:pt x="89" y="28"/>
                    <a:pt x="88" y="27"/>
                    <a:pt x="88" y="27"/>
                  </a:cubicBezTo>
                  <a:cubicBezTo>
                    <a:pt x="88" y="26"/>
                    <a:pt x="88" y="26"/>
                    <a:pt x="88" y="25"/>
                  </a:cubicBezTo>
                  <a:cubicBezTo>
                    <a:pt x="87" y="25"/>
                    <a:pt x="87" y="25"/>
                    <a:pt x="87" y="24"/>
                  </a:cubicBezTo>
                  <a:cubicBezTo>
                    <a:pt x="87" y="24"/>
                    <a:pt x="86" y="23"/>
                    <a:pt x="86" y="23"/>
                  </a:cubicBezTo>
                  <a:cubicBezTo>
                    <a:pt x="86" y="22"/>
                    <a:pt x="86" y="22"/>
                    <a:pt x="86" y="22"/>
                  </a:cubicBezTo>
                  <a:cubicBezTo>
                    <a:pt x="85" y="21"/>
                    <a:pt x="85" y="21"/>
                    <a:pt x="85" y="20"/>
                  </a:cubicBezTo>
                  <a:cubicBezTo>
                    <a:pt x="85" y="20"/>
                    <a:pt x="84" y="20"/>
                    <a:pt x="84" y="19"/>
                  </a:cubicBezTo>
                  <a:cubicBezTo>
                    <a:pt x="84" y="19"/>
                    <a:pt x="84" y="18"/>
                    <a:pt x="83" y="18"/>
                  </a:cubicBezTo>
                  <a:cubicBezTo>
                    <a:pt x="83" y="18"/>
                    <a:pt x="83" y="18"/>
                    <a:pt x="83" y="18"/>
                  </a:cubicBezTo>
                  <a:cubicBezTo>
                    <a:pt x="83" y="18"/>
                    <a:pt x="83" y="18"/>
                    <a:pt x="83" y="18"/>
                  </a:cubicBezTo>
                  <a:cubicBezTo>
                    <a:pt x="83" y="18"/>
                    <a:pt x="83" y="18"/>
                    <a:pt x="83" y="18"/>
                  </a:cubicBezTo>
                  <a:cubicBezTo>
                    <a:pt x="83" y="18"/>
                    <a:pt x="84" y="17"/>
                    <a:pt x="84" y="17"/>
                  </a:cubicBezTo>
                  <a:cubicBezTo>
                    <a:pt x="84" y="17"/>
                    <a:pt x="84" y="17"/>
                    <a:pt x="85" y="17"/>
                  </a:cubicBezTo>
                  <a:cubicBezTo>
                    <a:pt x="85" y="17"/>
                    <a:pt x="86" y="17"/>
                    <a:pt x="87" y="16"/>
                  </a:cubicBezTo>
                  <a:cubicBezTo>
                    <a:pt x="87" y="16"/>
                    <a:pt x="87" y="16"/>
                    <a:pt x="87" y="16"/>
                  </a:cubicBezTo>
                  <a:cubicBezTo>
                    <a:pt x="88" y="16"/>
                    <a:pt x="89" y="15"/>
                    <a:pt x="90" y="15"/>
                  </a:cubicBezTo>
                  <a:cubicBezTo>
                    <a:pt x="90" y="15"/>
                    <a:pt x="90" y="15"/>
                    <a:pt x="90" y="15"/>
                  </a:cubicBezTo>
                  <a:close/>
                  <a:moveTo>
                    <a:pt x="89" y="11"/>
                  </a:moveTo>
                  <a:cubicBezTo>
                    <a:pt x="89" y="11"/>
                    <a:pt x="89" y="12"/>
                    <a:pt x="89" y="12"/>
                  </a:cubicBezTo>
                  <a:cubicBezTo>
                    <a:pt x="89" y="12"/>
                    <a:pt x="88" y="12"/>
                    <a:pt x="88" y="12"/>
                  </a:cubicBezTo>
                  <a:cubicBezTo>
                    <a:pt x="88" y="12"/>
                    <a:pt x="87" y="12"/>
                    <a:pt x="86" y="13"/>
                  </a:cubicBezTo>
                  <a:cubicBezTo>
                    <a:pt x="86" y="13"/>
                    <a:pt x="86" y="13"/>
                    <a:pt x="85" y="13"/>
                  </a:cubicBezTo>
                  <a:cubicBezTo>
                    <a:pt x="85" y="13"/>
                    <a:pt x="84" y="14"/>
                    <a:pt x="83" y="14"/>
                  </a:cubicBezTo>
                  <a:cubicBezTo>
                    <a:pt x="83" y="14"/>
                    <a:pt x="83" y="14"/>
                    <a:pt x="83" y="14"/>
                  </a:cubicBezTo>
                  <a:cubicBezTo>
                    <a:pt x="82" y="14"/>
                    <a:pt x="82" y="14"/>
                    <a:pt x="81" y="15"/>
                  </a:cubicBezTo>
                  <a:cubicBezTo>
                    <a:pt x="81" y="14"/>
                    <a:pt x="80" y="13"/>
                    <a:pt x="80" y="12"/>
                  </a:cubicBezTo>
                  <a:cubicBezTo>
                    <a:pt x="80" y="12"/>
                    <a:pt x="80" y="12"/>
                    <a:pt x="80" y="12"/>
                  </a:cubicBezTo>
                  <a:cubicBezTo>
                    <a:pt x="79" y="11"/>
                    <a:pt x="79" y="11"/>
                    <a:pt x="79" y="11"/>
                  </a:cubicBezTo>
                  <a:cubicBezTo>
                    <a:pt x="79" y="11"/>
                    <a:pt x="79" y="10"/>
                    <a:pt x="79" y="10"/>
                  </a:cubicBezTo>
                  <a:cubicBezTo>
                    <a:pt x="78" y="10"/>
                    <a:pt x="78" y="10"/>
                    <a:pt x="78" y="10"/>
                  </a:cubicBezTo>
                  <a:cubicBezTo>
                    <a:pt x="78" y="10"/>
                    <a:pt x="78" y="9"/>
                    <a:pt x="78" y="9"/>
                  </a:cubicBezTo>
                  <a:cubicBezTo>
                    <a:pt x="78" y="9"/>
                    <a:pt x="78" y="9"/>
                    <a:pt x="78" y="9"/>
                  </a:cubicBezTo>
                  <a:cubicBezTo>
                    <a:pt x="77" y="9"/>
                    <a:pt x="77" y="8"/>
                    <a:pt x="77" y="8"/>
                  </a:cubicBezTo>
                  <a:cubicBezTo>
                    <a:pt x="77" y="8"/>
                    <a:pt x="77" y="8"/>
                    <a:pt x="77" y="8"/>
                  </a:cubicBezTo>
                  <a:cubicBezTo>
                    <a:pt x="77" y="8"/>
                    <a:pt x="77" y="7"/>
                    <a:pt x="76" y="7"/>
                  </a:cubicBezTo>
                  <a:cubicBezTo>
                    <a:pt x="76" y="7"/>
                    <a:pt x="76" y="7"/>
                    <a:pt x="76" y="7"/>
                  </a:cubicBezTo>
                  <a:cubicBezTo>
                    <a:pt x="76" y="7"/>
                    <a:pt x="76" y="6"/>
                    <a:pt x="76" y="6"/>
                  </a:cubicBezTo>
                  <a:cubicBezTo>
                    <a:pt x="76" y="6"/>
                    <a:pt x="76" y="6"/>
                    <a:pt x="76" y="6"/>
                  </a:cubicBezTo>
                  <a:cubicBezTo>
                    <a:pt x="75" y="6"/>
                    <a:pt x="75" y="6"/>
                    <a:pt x="75" y="6"/>
                  </a:cubicBezTo>
                  <a:cubicBezTo>
                    <a:pt x="80" y="7"/>
                    <a:pt x="85" y="9"/>
                    <a:pt x="89" y="11"/>
                  </a:cubicBezTo>
                  <a:close/>
                  <a:moveTo>
                    <a:pt x="62" y="4"/>
                  </a:moveTo>
                  <a:cubicBezTo>
                    <a:pt x="65" y="4"/>
                    <a:pt x="67" y="4"/>
                    <a:pt x="70" y="5"/>
                  </a:cubicBezTo>
                  <a:cubicBezTo>
                    <a:pt x="71" y="6"/>
                    <a:pt x="72" y="7"/>
                    <a:pt x="74" y="10"/>
                  </a:cubicBezTo>
                  <a:cubicBezTo>
                    <a:pt x="74" y="10"/>
                    <a:pt x="74" y="10"/>
                    <a:pt x="74" y="10"/>
                  </a:cubicBezTo>
                  <a:cubicBezTo>
                    <a:pt x="74" y="10"/>
                    <a:pt x="74" y="10"/>
                    <a:pt x="75" y="11"/>
                  </a:cubicBezTo>
                  <a:cubicBezTo>
                    <a:pt x="75" y="11"/>
                    <a:pt x="75" y="11"/>
                    <a:pt x="75" y="11"/>
                  </a:cubicBezTo>
                  <a:cubicBezTo>
                    <a:pt x="75" y="11"/>
                    <a:pt x="75" y="11"/>
                    <a:pt x="75" y="12"/>
                  </a:cubicBezTo>
                  <a:cubicBezTo>
                    <a:pt x="75" y="12"/>
                    <a:pt x="75" y="12"/>
                    <a:pt x="75" y="12"/>
                  </a:cubicBezTo>
                  <a:cubicBezTo>
                    <a:pt x="76" y="12"/>
                    <a:pt x="76" y="12"/>
                    <a:pt x="76" y="13"/>
                  </a:cubicBezTo>
                  <a:cubicBezTo>
                    <a:pt x="76" y="13"/>
                    <a:pt x="76" y="13"/>
                    <a:pt x="76" y="13"/>
                  </a:cubicBezTo>
                  <a:cubicBezTo>
                    <a:pt x="76" y="13"/>
                    <a:pt x="77" y="14"/>
                    <a:pt x="77" y="14"/>
                  </a:cubicBezTo>
                  <a:cubicBezTo>
                    <a:pt x="77" y="14"/>
                    <a:pt x="77" y="14"/>
                    <a:pt x="77" y="14"/>
                  </a:cubicBezTo>
                  <a:cubicBezTo>
                    <a:pt x="77" y="15"/>
                    <a:pt x="77" y="15"/>
                    <a:pt x="77" y="15"/>
                  </a:cubicBezTo>
                  <a:cubicBezTo>
                    <a:pt x="78" y="15"/>
                    <a:pt x="78" y="15"/>
                    <a:pt x="78" y="15"/>
                  </a:cubicBezTo>
                  <a:cubicBezTo>
                    <a:pt x="78" y="16"/>
                    <a:pt x="78" y="16"/>
                    <a:pt x="78" y="16"/>
                  </a:cubicBezTo>
                  <a:cubicBezTo>
                    <a:pt x="78" y="16"/>
                    <a:pt x="78" y="16"/>
                    <a:pt x="78" y="16"/>
                  </a:cubicBezTo>
                  <a:cubicBezTo>
                    <a:pt x="77" y="16"/>
                    <a:pt x="77" y="16"/>
                    <a:pt x="77" y="16"/>
                  </a:cubicBezTo>
                  <a:cubicBezTo>
                    <a:pt x="76" y="16"/>
                    <a:pt x="76" y="16"/>
                    <a:pt x="75" y="17"/>
                  </a:cubicBezTo>
                  <a:cubicBezTo>
                    <a:pt x="75" y="17"/>
                    <a:pt x="75" y="17"/>
                    <a:pt x="74" y="17"/>
                  </a:cubicBezTo>
                  <a:cubicBezTo>
                    <a:pt x="74" y="17"/>
                    <a:pt x="73" y="17"/>
                    <a:pt x="73" y="17"/>
                  </a:cubicBezTo>
                  <a:cubicBezTo>
                    <a:pt x="73" y="17"/>
                    <a:pt x="72" y="17"/>
                    <a:pt x="72" y="17"/>
                  </a:cubicBezTo>
                  <a:cubicBezTo>
                    <a:pt x="71" y="18"/>
                    <a:pt x="71" y="18"/>
                    <a:pt x="70" y="18"/>
                  </a:cubicBezTo>
                  <a:cubicBezTo>
                    <a:pt x="70" y="18"/>
                    <a:pt x="70" y="18"/>
                    <a:pt x="70" y="18"/>
                  </a:cubicBezTo>
                  <a:cubicBezTo>
                    <a:pt x="69" y="18"/>
                    <a:pt x="68" y="18"/>
                    <a:pt x="67" y="18"/>
                  </a:cubicBezTo>
                  <a:cubicBezTo>
                    <a:pt x="67" y="18"/>
                    <a:pt x="67" y="18"/>
                    <a:pt x="67" y="18"/>
                  </a:cubicBezTo>
                  <a:cubicBezTo>
                    <a:pt x="66" y="18"/>
                    <a:pt x="66" y="18"/>
                    <a:pt x="65" y="19"/>
                  </a:cubicBezTo>
                  <a:cubicBezTo>
                    <a:pt x="65" y="19"/>
                    <a:pt x="65" y="19"/>
                    <a:pt x="64" y="19"/>
                  </a:cubicBezTo>
                  <a:cubicBezTo>
                    <a:pt x="64" y="19"/>
                    <a:pt x="63" y="19"/>
                    <a:pt x="63" y="19"/>
                  </a:cubicBezTo>
                  <a:cubicBezTo>
                    <a:pt x="63" y="19"/>
                    <a:pt x="62" y="19"/>
                    <a:pt x="62" y="19"/>
                  </a:cubicBezTo>
                  <a:cubicBezTo>
                    <a:pt x="62" y="19"/>
                    <a:pt x="62" y="19"/>
                    <a:pt x="62" y="19"/>
                  </a:cubicBezTo>
                  <a:lnTo>
                    <a:pt x="62" y="4"/>
                  </a:lnTo>
                  <a:close/>
                  <a:moveTo>
                    <a:pt x="62" y="22"/>
                  </a:moveTo>
                  <a:cubicBezTo>
                    <a:pt x="62" y="22"/>
                    <a:pt x="62" y="22"/>
                    <a:pt x="62" y="22"/>
                  </a:cubicBezTo>
                  <a:cubicBezTo>
                    <a:pt x="62" y="22"/>
                    <a:pt x="62" y="22"/>
                    <a:pt x="62" y="22"/>
                  </a:cubicBezTo>
                  <a:cubicBezTo>
                    <a:pt x="63" y="22"/>
                    <a:pt x="63" y="22"/>
                    <a:pt x="63" y="22"/>
                  </a:cubicBezTo>
                  <a:cubicBezTo>
                    <a:pt x="64" y="22"/>
                    <a:pt x="64" y="22"/>
                    <a:pt x="65" y="22"/>
                  </a:cubicBezTo>
                  <a:cubicBezTo>
                    <a:pt x="65" y="22"/>
                    <a:pt x="65" y="22"/>
                    <a:pt x="66" y="22"/>
                  </a:cubicBezTo>
                  <a:cubicBezTo>
                    <a:pt x="66" y="22"/>
                    <a:pt x="67" y="22"/>
                    <a:pt x="67" y="22"/>
                  </a:cubicBezTo>
                  <a:cubicBezTo>
                    <a:pt x="67" y="22"/>
                    <a:pt x="68" y="22"/>
                    <a:pt x="68" y="22"/>
                  </a:cubicBezTo>
                  <a:cubicBezTo>
                    <a:pt x="69" y="22"/>
                    <a:pt x="69" y="21"/>
                    <a:pt x="70" y="21"/>
                  </a:cubicBezTo>
                  <a:cubicBezTo>
                    <a:pt x="70" y="21"/>
                    <a:pt x="70" y="21"/>
                    <a:pt x="71" y="21"/>
                  </a:cubicBezTo>
                  <a:cubicBezTo>
                    <a:pt x="71" y="21"/>
                    <a:pt x="72" y="21"/>
                    <a:pt x="73" y="21"/>
                  </a:cubicBezTo>
                  <a:cubicBezTo>
                    <a:pt x="73" y="21"/>
                    <a:pt x="73" y="21"/>
                    <a:pt x="73" y="21"/>
                  </a:cubicBezTo>
                  <a:cubicBezTo>
                    <a:pt x="74" y="20"/>
                    <a:pt x="75" y="20"/>
                    <a:pt x="75" y="20"/>
                  </a:cubicBezTo>
                  <a:cubicBezTo>
                    <a:pt x="76" y="20"/>
                    <a:pt x="76" y="20"/>
                    <a:pt x="76" y="20"/>
                  </a:cubicBezTo>
                  <a:cubicBezTo>
                    <a:pt x="77" y="20"/>
                    <a:pt x="78" y="20"/>
                    <a:pt x="78" y="19"/>
                  </a:cubicBezTo>
                  <a:cubicBezTo>
                    <a:pt x="78" y="19"/>
                    <a:pt x="79" y="19"/>
                    <a:pt x="79" y="19"/>
                  </a:cubicBezTo>
                  <a:cubicBezTo>
                    <a:pt x="79" y="19"/>
                    <a:pt x="80" y="19"/>
                    <a:pt x="80" y="19"/>
                  </a:cubicBezTo>
                  <a:cubicBezTo>
                    <a:pt x="80" y="19"/>
                    <a:pt x="80" y="19"/>
                    <a:pt x="80" y="19"/>
                  </a:cubicBezTo>
                  <a:cubicBezTo>
                    <a:pt x="81" y="20"/>
                    <a:pt x="81" y="20"/>
                    <a:pt x="81" y="21"/>
                  </a:cubicBezTo>
                  <a:cubicBezTo>
                    <a:pt x="81" y="21"/>
                    <a:pt x="82" y="21"/>
                    <a:pt x="82" y="22"/>
                  </a:cubicBezTo>
                  <a:cubicBezTo>
                    <a:pt x="82" y="22"/>
                    <a:pt x="82" y="23"/>
                    <a:pt x="82" y="23"/>
                  </a:cubicBezTo>
                  <a:cubicBezTo>
                    <a:pt x="83" y="24"/>
                    <a:pt x="83" y="24"/>
                    <a:pt x="84" y="25"/>
                  </a:cubicBezTo>
                  <a:cubicBezTo>
                    <a:pt x="84" y="25"/>
                    <a:pt x="84" y="26"/>
                    <a:pt x="84" y="26"/>
                  </a:cubicBezTo>
                  <a:cubicBezTo>
                    <a:pt x="84" y="26"/>
                    <a:pt x="84" y="27"/>
                    <a:pt x="85" y="28"/>
                  </a:cubicBezTo>
                  <a:cubicBezTo>
                    <a:pt x="85" y="28"/>
                    <a:pt x="85" y="28"/>
                    <a:pt x="85" y="29"/>
                  </a:cubicBezTo>
                  <a:cubicBezTo>
                    <a:pt x="85" y="29"/>
                    <a:pt x="86" y="29"/>
                    <a:pt x="86" y="30"/>
                  </a:cubicBezTo>
                  <a:cubicBezTo>
                    <a:pt x="86" y="30"/>
                    <a:pt x="86" y="31"/>
                    <a:pt x="86" y="31"/>
                  </a:cubicBezTo>
                  <a:cubicBezTo>
                    <a:pt x="87" y="31"/>
                    <a:pt x="87" y="32"/>
                    <a:pt x="87" y="32"/>
                  </a:cubicBezTo>
                  <a:cubicBezTo>
                    <a:pt x="87" y="33"/>
                    <a:pt x="87" y="33"/>
                    <a:pt x="87" y="33"/>
                  </a:cubicBezTo>
                  <a:cubicBezTo>
                    <a:pt x="88" y="34"/>
                    <a:pt x="88" y="34"/>
                    <a:pt x="88" y="35"/>
                  </a:cubicBezTo>
                  <a:cubicBezTo>
                    <a:pt x="88" y="35"/>
                    <a:pt x="88" y="35"/>
                    <a:pt x="88" y="36"/>
                  </a:cubicBezTo>
                  <a:cubicBezTo>
                    <a:pt x="88" y="36"/>
                    <a:pt x="88" y="36"/>
                    <a:pt x="88" y="36"/>
                  </a:cubicBezTo>
                  <a:cubicBezTo>
                    <a:pt x="62" y="36"/>
                    <a:pt x="62" y="36"/>
                    <a:pt x="62" y="36"/>
                  </a:cubicBezTo>
                  <a:lnTo>
                    <a:pt x="62" y="22"/>
                  </a:lnTo>
                  <a:close/>
                  <a:moveTo>
                    <a:pt x="62" y="39"/>
                  </a:moveTo>
                  <a:cubicBezTo>
                    <a:pt x="90" y="39"/>
                    <a:pt x="90" y="39"/>
                    <a:pt x="90" y="39"/>
                  </a:cubicBezTo>
                  <a:cubicBezTo>
                    <a:pt x="90" y="39"/>
                    <a:pt x="90" y="40"/>
                    <a:pt x="90" y="40"/>
                  </a:cubicBezTo>
                  <a:cubicBezTo>
                    <a:pt x="90" y="41"/>
                    <a:pt x="90" y="41"/>
                    <a:pt x="91" y="41"/>
                  </a:cubicBezTo>
                  <a:cubicBezTo>
                    <a:pt x="91" y="42"/>
                    <a:pt x="91" y="42"/>
                    <a:pt x="91" y="43"/>
                  </a:cubicBezTo>
                  <a:cubicBezTo>
                    <a:pt x="91" y="43"/>
                    <a:pt x="91" y="44"/>
                    <a:pt x="91" y="44"/>
                  </a:cubicBezTo>
                  <a:cubicBezTo>
                    <a:pt x="91" y="45"/>
                    <a:pt x="92" y="45"/>
                    <a:pt x="92" y="45"/>
                  </a:cubicBezTo>
                  <a:cubicBezTo>
                    <a:pt x="82" y="46"/>
                    <a:pt x="74" y="52"/>
                    <a:pt x="71" y="60"/>
                  </a:cubicBezTo>
                  <a:cubicBezTo>
                    <a:pt x="62" y="60"/>
                    <a:pt x="62" y="60"/>
                    <a:pt x="62" y="60"/>
                  </a:cubicBezTo>
                  <a:lnTo>
                    <a:pt x="62" y="39"/>
                  </a:lnTo>
                  <a:close/>
                  <a:moveTo>
                    <a:pt x="62" y="63"/>
                  </a:moveTo>
                  <a:cubicBezTo>
                    <a:pt x="70" y="63"/>
                    <a:pt x="70" y="63"/>
                    <a:pt x="70" y="63"/>
                  </a:cubicBezTo>
                  <a:cubicBezTo>
                    <a:pt x="69" y="65"/>
                    <a:pt x="69" y="68"/>
                    <a:pt x="69" y="70"/>
                  </a:cubicBezTo>
                  <a:cubicBezTo>
                    <a:pt x="69" y="75"/>
                    <a:pt x="70" y="79"/>
                    <a:pt x="73" y="83"/>
                  </a:cubicBezTo>
                  <a:cubicBezTo>
                    <a:pt x="62" y="83"/>
                    <a:pt x="62" y="83"/>
                    <a:pt x="62" y="83"/>
                  </a:cubicBezTo>
                  <a:lnTo>
                    <a:pt x="62" y="63"/>
                  </a:lnTo>
                  <a:close/>
                  <a:moveTo>
                    <a:pt x="62" y="86"/>
                  </a:moveTo>
                  <a:cubicBezTo>
                    <a:pt x="75" y="86"/>
                    <a:pt x="75" y="86"/>
                    <a:pt x="75" y="86"/>
                  </a:cubicBezTo>
                  <a:cubicBezTo>
                    <a:pt x="78" y="89"/>
                    <a:pt x="81" y="91"/>
                    <a:pt x="85" y="93"/>
                  </a:cubicBezTo>
                  <a:cubicBezTo>
                    <a:pt x="85" y="93"/>
                    <a:pt x="85" y="93"/>
                    <a:pt x="84" y="93"/>
                  </a:cubicBezTo>
                  <a:cubicBezTo>
                    <a:pt x="84" y="93"/>
                    <a:pt x="84" y="94"/>
                    <a:pt x="84" y="94"/>
                  </a:cubicBezTo>
                  <a:cubicBezTo>
                    <a:pt x="84" y="94"/>
                    <a:pt x="83" y="95"/>
                    <a:pt x="83" y="96"/>
                  </a:cubicBezTo>
                  <a:cubicBezTo>
                    <a:pt x="83" y="96"/>
                    <a:pt x="83" y="96"/>
                    <a:pt x="83" y="96"/>
                  </a:cubicBezTo>
                  <a:cubicBezTo>
                    <a:pt x="82" y="97"/>
                    <a:pt x="82" y="98"/>
                    <a:pt x="82" y="98"/>
                  </a:cubicBezTo>
                  <a:cubicBezTo>
                    <a:pt x="81" y="98"/>
                    <a:pt x="81" y="99"/>
                    <a:pt x="81" y="99"/>
                  </a:cubicBezTo>
                  <a:cubicBezTo>
                    <a:pt x="81" y="99"/>
                    <a:pt x="81" y="100"/>
                    <a:pt x="80" y="101"/>
                  </a:cubicBezTo>
                  <a:cubicBezTo>
                    <a:pt x="80" y="101"/>
                    <a:pt x="80" y="101"/>
                    <a:pt x="80" y="101"/>
                  </a:cubicBezTo>
                  <a:cubicBezTo>
                    <a:pt x="80" y="101"/>
                    <a:pt x="79" y="102"/>
                    <a:pt x="79" y="102"/>
                  </a:cubicBezTo>
                  <a:cubicBezTo>
                    <a:pt x="79" y="102"/>
                    <a:pt x="79" y="102"/>
                    <a:pt x="79" y="102"/>
                  </a:cubicBezTo>
                  <a:cubicBezTo>
                    <a:pt x="78" y="102"/>
                    <a:pt x="78" y="102"/>
                    <a:pt x="77" y="102"/>
                  </a:cubicBezTo>
                  <a:cubicBezTo>
                    <a:pt x="77" y="102"/>
                    <a:pt x="77" y="102"/>
                    <a:pt x="76" y="101"/>
                  </a:cubicBezTo>
                  <a:cubicBezTo>
                    <a:pt x="76" y="101"/>
                    <a:pt x="75" y="101"/>
                    <a:pt x="75" y="101"/>
                  </a:cubicBezTo>
                  <a:cubicBezTo>
                    <a:pt x="75" y="101"/>
                    <a:pt x="74" y="101"/>
                    <a:pt x="73" y="101"/>
                  </a:cubicBezTo>
                  <a:cubicBezTo>
                    <a:pt x="73" y="101"/>
                    <a:pt x="73" y="101"/>
                    <a:pt x="73" y="101"/>
                  </a:cubicBezTo>
                  <a:cubicBezTo>
                    <a:pt x="72" y="101"/>
                    <a:pt x="71" y="101"/>
                    <a:pt x="70" y="100"/>
                  </a:cubicBezTo>
                  <a:cubicBezTo>
                    <a:pt x="70" y="100"/>
                    <a:pt x="70" y="100"/>
                    <a:pt x="70" y="100"/>
                  </a:cubicBezTo>
                  <a:cubicBezTo>
                    <a:pt x="69" y="100"/>
                    <a:pt x="69" y="100"/>
                    <a:pt x="68" y="100"/>
                  </a:cubicBezTo>
                  <a:cubicBezTo>
                    <a:pt x="68" y="100"/>
                    <a:pt x="67" y="100"/>
                    <a:pt x="67" y="100"/>
                  </a:cubicBezTo>
                  <a:cubicBezTo>
                    <a:pt x="67" y="100"/>
                    <a:pt x="66" y="100"/>
                    <a:pt x="66" y="100"/>
                  </a:cubicBezTo>
                  <a:cubicBezTo>
                    <a:pt x="65" y="100"/>
                    <a:pt x="65" y="100"/>
                    <a:pt x="65" y="100"/>
                  </a:cubicBezTo>
                  <a:cubicBezTo>
                    <a:pt x="64" y="100"/>
                    <a:pt x="64" y="100"/>
                    <a:pt x="63" y="100"/>
                  </a:cubicBezTo>
                  <a:cubicBezTo>
                    <a:pt x="63" y="100"/>
                    <a:pt x="63" y="100"/>
                    <a:pt x="62" y="100"/>
                  </a:cubicBezTo>
                  <a:cubicBezTo>
                    <a:pt x="62" y="100"/>
                    <a:pt x="62" y="100"/>
                    <a:pt x="62" y="100"/>
                  </a:cubicBezTo>
                  <a:lnTo>
                    <a:pt x="62" y="86"/>
                  </a:lnTo>
                  <a:close/>
                  <a:moveTo>
                    <a:pt x="74" y="109"/>
                  </a:moveTo>
                  <a:cubicBezTo>
                    <a:pt x="74" y="109"/>
                    <a:pt x="74" y="110"/>
                    <a:pt x="74" y="110"/>
                  </a:cubicBezTo>
                  <a:cubicBezTo>
                    <a:pt x="74" y="110"/>
                    <a:pt x="74" y="110"/>
                    <a:pt x="74" y="110"/>
                  </a:cubicBezTo>
                  <a:cubicBezTo>
                    <a:pt x="74" y="110"/>
                    <a:pt x="73" y="111"/>
                    <a:pt x="73" y="111"/>
                  </a:cubicBezTo>
                  <a:cubicBezTo>
                    <a:pt x="73" y="111"/>
                    <a:pt x="73" y="111"/>
                    <a:pt x="73" y="111"/>
                  </a:cubicBezTo>
                  <a:cubicBezTo>
                    <a:pt x="73" y="111"/>
                    <a:pt x="73" y="112"/>
                    <a:pt x="73" y="112"/>
                  </a:cubicBezTo>
                  <a:cubicBezTo>
                    <a:pt x="72" y="112"/>
                    <a:pt x="72" y="112"/>
                    <a:pt x="72" y="112"/>
                  </a:cubicBezTo>
                  <a:cubicBezTo>
                    <a:pt x="72" y="112"/>
                    <a:pt x="72" y="112"/>
                    <a:pt x="72" y="113"/>
                  </a:cubicBezTo>
                  <a:cubicBezTo>
                    <a:pt x="72" y="113"/>
                    <a:pt x="72" y="113"/>
                    <a:pt x="72" y="113"/>
                  </a:cubicBezTo>
                  <a:cubicBezTo>
                    <a:pt x="72" y="113"/>
                    <a:pt x="72" y="113"/>
                    <a:pt x="71" y="113"/>
                  </a:cubicBezTo>
                  <a:cubicBezTo>
                    <a:pt x="71" y="114"/>
                    <a:pt x="70" y="115"/>
                    <a:pt x="69" y="116"/>
                  </a:cubicBezTo>
                  <a:cubicBezTo>
                    <a:pt x="67" y="116"/>
                    <a:pt x="64" y="116"/>
                    <a:pt x="62" y="116"/>
                  </a:cubicBezTo>
                  <a:cubicBezTo>
                    <a:pt x="62" y="103"/>
                    <a:pt x="62" y="103"/>
                    <a:pt x="62" y="103"/>
                  </a:cubicBezTo>
                  <a:cubicBezTo>
                    <a:pt x="62" y="103"/>
                    <a:pt x="62" y="103"/>
                    <a:pt x="62" y="103"/>
                  </a:cubicBezTo>
                  <a:cubicBezTo>
                    <a:pt x="63" y="103"/>
                    <a:pt x="63" y="103"/>
                    <a:pt x="63" y="103"/>
                  </a:cubicBezTo>
                  <a:cubicBezTo>
                    <a:pt x="63" y="103"/>
                    <a:pt x="64" y="103"/>
                    <a:pt x="65" y="103"/>
                  </a:cubicBezTo>
                  <a:cubicBezTo>
                    <a:pt x="65" y="103"/>
                    <a:pt x="65" y="103"/>
                    <a:pt x="65" y="103"/>
                  </a:cubicBezTo>
                  <a:cubicBezTo>
                    <a:pt x="66" y="103"/>
                    <a:pt x="66" y="103"/>
                    <a:pt x="67" y="104"/>
                  </a:cubicBezTo>
                  <a:cubicBezTo>
                    <a:pt x="67" y="104"/>
                    <a:pt x="67" y="104"/>
                    <a:pt x="67" y="104"/>
                  </a:cubicBezTo>
                  <a:cubicBezTo>
                    <a:pt x="68" y="104"/>
                    <a:pt x="69" y="104"/>
                    <a:pt x="70" y="104"/>
                  </a:cubicBezTo>
                  <a:cubicBezTo>
                    <a:pt x="70" y="104"/>
                    <a:pt x="70" y="104"/>
                    <a:pt x="70" y="104"/>
                  </a:cubicBezTo>
                  <a:cubicBezTo>
                    <a:pt x="71" y="104"/>
                    <a:pt x="71" y="104"/>
                    <a:pt x="72" y="104"/>
                  </a:cubicBezTo>
                  <a:cubicBezTo>
                    <a:pt x="72" y="104"/>
                    <a:pt x="72" y="104"/>
                    <a:pt x="73" y="104"/>
                  </a:cubicBezTo>
                  <a:cubicBezTo>
                    <a:pt x="73" y="104"/>
                    <a:pt x="74" y="104"/>
                    <a:pt x="74" y="105"/>
                  </a:cubicBezTo>
                  <a:cubicBezTo>
                    <a:pt x="74" y="105"/>
                    <a:pt x="75" y="105"/>
                    <a:pt x="75" y="105"/>
                  </a:cubicBezTo>
                  <a:cubicBezTo>
                    <a:pt x="76" y="105"/>
                    <a:pt x="76" y="105"/>
                    <a:pt x="77" y="105"/>
                  </a:cubicBezTo>
                  <a:cubicBezTo>
                    <a:pt x="77" y="105"/>
                    <a:pt x="77" y="105"/>
                    <a:pt x="77" y="105"/>
                  </a:cubicBezTo>
                  <a:cubicBezTo>
                    <a:pt x="77" y="105"/>
                    <a:pt x="77" y="105"/>
                    <a:pt x="77" y="105"/>
                  </a:cubicBezTo>
                  <a:cubicBezTo>
                    <a:pt x="77" y="105"/>
                    <a:pt x="77" y="105"/>
                    <a:pt x="77" y="106"/>
                  </a:cubicBezTo>
                  <a:cubicBezTo>
                    <a:pt x="77" y="106"/>
                    <a:pt x="77" y="106"/>
                    <a:pt x="77" y="106"/>
                  </a:cubicBezTo>
                  <a:cubicBezTo>
                    <a:pt x="76" y="106"/>
                    <a:pt x="76" y="107"/>
                    <a:pt x="76" y="107"/>
                  </a:cubicBezTo>
                  <a:cubicBezTo>
                    <a:pt x="76" y="107"/>
                    <a:pt x="76" y="107"/>
                    <a:pt x="76" y="108"/>
                  </a:cubicBezTo>
                  <a:cubicBezTo>
                    <a:pt x="75" y="108"/>
                    <a:pt x="75" y="108"/>
                    <a:pt x="75" y="108"/>
                  </a:cubicBezTo>
                  <a:cubicBezTo>
                    <a:pt x="75" y="108"/>
                    <a:pt x="75" y="109"/>
                    <a:pt x="75" y="109"/>
                  </a:cubicBezTo>
                  <a:cubicBezTo>
                    <a:pt x="75" y="109"/>
                    <a:pt x="75" y="109"/>
                    <a:pt x="74" y="109"/>
                  </a:cubicBezTo>
                  <a:close/>
                  <a:moveTo>
                    <a:pt x="75" y="115"/>
                  </a:moveTo>
                  <a:cubicBezTo>
                    <a:pt x="75" y="114"/>
                    <a:pt x="76" y="113"/>
                    <a:pt x="77" y="112"/>
                  </a:cubicBezTo>
                  <a:cubicBezTo>
                    <a:pt x="77" y="112"/>
                    <a:pt x="77" y="111"/>
                    <a:pt x="77" y="111"/>
                  </a:cubicBezTo>
                  <a:cubicBezTo>
                    <a:pt x="77" y="111"/>
                    <a:pt x="78" y="111"/>
                    <a:pt x="78" y="110"/>
                  </a:cubicBezTo>
                  <a:cubicBezTo>
                    <a:pt x="78" y="110"/>
                    <a:pt x="78" y="110"/>
                    <a:pt x="78" y="110"/>
                  </a:cubicBezTo>
                  <a:cubicBezTo>
                    <a:pt x="78" y="110"/>
                    <a:pt x="78" y="110"/>
                    <a:pt x="79" y="109"/>
                  </a:cubicBezTo>
                  <a:cubicBezTo>
                    <a:pt x="79" y="109"/>
                    <a:pt x="79" y="109"/>
                    <a:pt x="79" y="109"/>
                  </a:cubicBezTo>
                  <a:cubicBezTo>
                    <a:pt x="79" y="109"/>
                    <a:pt x="79" y="108"/>
                    <a:pt x="80" y="108"/>
                  </a:cubicBezTo>
                  <a:cubicBezTo>
                    <a:pt x="80" y="108"/>
                    <a:pt x="80" y="108"/>
                    <a:pt x="80" y="108"/>
                  </a:cubicBezTo>
                  <a:cubicBezTo>
                    <a:pt x="80" y="107"/>
                    <a:pt x="80" y="107"/>
                    <a:pt x="81" y="106"/>
                  </a:cubicBezTo>
                  <a:cubicBezTo>
                    <a:pt x="81" y="106"/>
                    <a:pt x="82" y="107"/>
                    <a:pt x="82" y="107"/>
                  </a:cubicBezTo>
                  <a:cubicBezTo>
                    <a:pt x="83" y="107"/>
                    <a:pt x="83" y="107"/>
                    <a:pt x="83" y="107"/>
                  </a:cubicBezTo>
                  <a:cubicBezTo>
                    <a:pt x="84" y="107"/>
                    <a:pt x="84" y="107"/>
                    <a:pt x="85" y="108"/>
                  </a:cubicBezTo>
                  <a:cubicBezTo>
                    <a:pt x="86" y="108"/>
                    <a:pt x="86" y="108"/>
                    <a:pt x="86" y="108"/>
                  </a:cubicBezTo>
                  <a:cubicBezTo>
                    <a:pt x="87" y="108"/>
                    <a:pt x="88" y="109"/>
                    <a:pt x="89" y="109"/>
                  </a:cubicBezTo>
                  <a:cubicBezTo>
                    <a:pt x="84" y="111"/>
                    <a:pt x="80" y="113"/>
                    <a:pt x="75" y="115"/>
                  </a:cubicBezTo>
                  <a:close/>
                  <a:moveTo>
                    <a:pt x="92" y="107"/>
                  </a:moveTo>
                  <a:cubicBezTo>
                    <a:pt x="91" y="106"/>
                    <a:pt x="91" y="106"/>
                    <a:pt x="90" y="106"/>
                  </a:cubicBezTo>
                  <a:cubicBezTo>
                    <a:pt x="90" y="106"/>
                    <a:pt x="90" y="106"/>
                    <a:pt x="90" y="106"/>
                  </a:cubicBezTo>
                  <a:cubicBezTo>
                    <a:pt x="89" y="105"/>
                    <a:pt x="88" y="105"/>
                    <a:pt x="87" y="105"/>
                  </a:cubicBezTo>
                  <a:cubicBezTo>
                    <a:pt x="87" y="105"/>
                    <a:pt x="87" y="104"/>
                    <a:pt x="86" y="104"/>
                  </a:cubicBezTo>
                  <a:cubicBezTo>
                    <a:pt x="86" y="104"/>
                    <a:pt x="85" y="104"/>
                    <a:pt x="84" y="104"/>
                  </a:cubicBezTo>
                  <a:cubicBezTo>
                    <a:pt x="84" y="104"/>
                    <a:pt x="84" y="103"/>
                    <a:pt x="83" y="103"/>
                  </a:cubicBezTo>
                  <a:cubicBezTo>
                    <a:pt x="83" y="103"/>
                    <a:pt x="83" y="103"/>
                    <a:pt x="83" y="103"/>
                  </a:cubicBezTo>
                  <a:cubicBezTo>
                    <a:pt x="83" y="103"/>
                    <a:pt x="83" y="103"/>
                    <a:pt x="83" y="103"/>
                  </a:cubicBezTo>
                  <a:cubicBezTo>
                    <a:pt x="83" y="103"/>
                    <a:pt x="83" y="103"/>
                    <a:pt x="83" y="103"/>
                  </a:cubicBezTo>
                  <a:cubicBezTo>
                    <a:pt x="83" y="103"/>
                    <a:pt x="83" y="103"/>
                    <a:pt x="83" y="103"/>
                  </a:cubicBezTo>
                  <a:cubicBezTo>
                    <a:pt x="83" y="103"/>
                    <a:pt x="83" y="102"/>
                    <a:pt x="83" y="102"/>
                  </a:cubicBezTo>
                  <a:cubicBezTo>
                    <a:pt x="84" y="102"/>
                    <a:pt x="84" y="101"/>
                    <a:pt x="84" y="100"/>
                  </a:cubicBezTo>
                  <a:cubicBezTo>
                    <a:pt x="84" y="100"/>
                    <a:pt x="85" y="100"/>
                    <a:pt x="85" y="100"/>
                  </a:cubicBezTo>
                  <a:cubicBezTo>
                    <a:pt x="85" y="99"/>
                    <a:pt x="85" y="99"/>
                    <a:pt x="86" y="98"/>
                  </a:cubicBezTo>
                  <a:cubicBezTo>
                    <a:pt x="86" y="98"/>
                    <a:pt x="86" y="98"/>
                    <a:pt x="86" y="97"/>
                  </a:cubicBezTo>
                  <a:cubicBezTo>
                    <a:pt x="86" y="97"/>
                    <a:pt x="87" y="96"/>
                    <a:pt x="87" y="96"/>
                  </a:cubicBezTo>
                  <a:cubicBezTo>
                    <a:pt x="87" y="95"/>
                    <a:pt x="87" y="95"/>
                    <a:pt x="87" y="95"/>
                  </a:cubicBezTo>
                  <a:cubicBezTo>
                    <a:pt x="88" y="94"/>
                    <a:pt x="88" y="94"/>
                    <a:pt x="88" y="94"/>
                  </a:cubicBezTo>
                  <a:cubicBezTo>
                    <a:pt x="90" y="94"/>
                    <a:pt x="91" y="94"/>
                    <a:pt x="93" y="94"/>
                  </a:cubicBezTo>
                  <a:cubicBezTo>
                    <a:pt x="98" y="94"/>
                    <a:pt x="103" y="93"/>
                    <a:pt x="106" y="90"/>
                  </a:cubicBezTo>
                  <a:cubicBezTo>
                    <a:pt x="107" y="91"/>
                    <a:pt x="107" y="91"/>
                    <a:pt x="107" y="91"/>
                  </a:cubicBezTo>
                  <a:cubicBezTo>
                    <a:pt x="103" y="97"/>
                    <a:pt x="98" y="103"/>
                    <a:pt x="92" y="107"/>
                  </a:cubicBezTo>
                  <a:close/>
                  <a:moveTo>
                    <a:pt x="110" y="82"/>
                  </a:moveTo>
                  <a:cubicBezTo>
                    <a:pt x="110" y="82"/>
                    <a:pt x="109" y="83"/>
                    <a:pt x="109" y="83"/>
                  </a:cubicBezTo>
                  <a:cubicBezTo>
                    <a:pt x="109" y="83"/>
                    <a:pt x="108" y="83"/>
                    <a:pt x="108" y="84"/>
                  </a:cubicBezTo>
                  <a:cubicBezTo>
                    <a:pt x="108" y="84"/>
                    <a:pt x="108" y="84"/>
                    <a:pt x="107" y="85"/>
                  </a:cubicBezTo>
                  <a:cubicBezTo>
                    <a:pt x="107" y="85"/>
                    <a:pt x="107" y="85"/>
                    <a:pt x="107" y="86"/>
                  </a:cubicBezTo>
                  <a:cubicBezTo>
                    <a:pt x="106" y="86"/>
                    <a:pt x="106" y="86"/>
                    <a:pt x="106" y="86"/>
                  </a:cubicBezTo>
                  <a:cubicBezTo>
                    <a:pt x="102" y="89"/>
                    <a:pt x="98" y="91"/>
                    <a:pt x="93" y="91"/>
                  </a:cubicBezTo>
                  <a:cubicBezTo>
                    <a:pt x="92" y="91"/>
                    <a:pt x="91" y="91"/>
                    <a:pt x="90" y="90"/>
                  </a:cubicBezTo>
                  <a:cubicBezTo>
                    <a:pt x="89" y="90"/>
                    <a:pt x="88" y="90"/>
                    <a:pt x="88" y="90"/>
                  </a:cubicBezTo>
                  <a:cubicBezTo>
                    <a:pt x="87" y="90"/>
                    <a:pt x="87" y="90"/>
                    <a:pt x="86" y="89"/>
                  </a:cubicBezTo>
                  <a:cubicBezTo>
                    <a:pt x="84" y="89"/>
                    <a:pt x="82" y="88"/>
                    <a:pt x="80" y="86"/>
                  </a:cubicBezTo>
                  <a:cubicBezTo>
                    <a:pt x="80" y="86"/>
                    <a:pt x="79" y="85"/>
                    <a:pt x="79" y="85"/>
                  </a:cubicBezTo>
                  <a:cubicBezTo>
                    <a:pt x="78" y="84"/>
                    <a:pt x="77" y="83"/>
                    <a:pt x="77" y="83"/>
                  </a:cubicBezTo>
                  <a:cubicBezTo>
                    <a:pt x="74" y="79"/>
                    <a:pt x="72" y="75"/>
                    <a:pt x="72" y="70"/>
                  </a:cubicBezTo>
                  <a:cubicBezTo>
                    <a:pt x="72" y="68"/>
                    <a:pt x="73" y="65"/>
                    <a:pt x="73" y="63"/>
                  </a:cubicBezTo>
                  <a:cubicBezTo>
                    <a:pt x="73" y="63"/>
                    <a:pt x="74" y="62"/>
                    <a:pt x="74" y="62"/>
                  </a:cubicBezTo>
                  <a:cubicBezTo>
                    <a:pt x="74" y="61"/>
                    <a:pt x="74" y="61"/>
                    <a:pt x="75" y="60"/>
                  </a:cubicBezTo>
                  <a:cubicBezTo>
                    <a:pt x="78" y="54"/>
                    <a:pt x="85" y="49"/>
                    <a:pt x="93" y="49"/>
                  </a:cubicBezTo>
                  <a:cubicBezTo>
                    <a:pt x="93" y="49"/>
                    <a:pt x="93" y="49"/>
                    <a:pt x="93" y="49"/>
                  </a:cubicBezTo>
                  <a:cubicBezTo>
                    <a:pt x="94" y="49"/>
                    <a:pt x="94" y="49"/>
                    <a:pt x="94" y="49"/>
                  </a:cubicBezTo>
                  <a:cubicBezTo>
                    <a:pt x="95" y="49"/>
                    <a:pt x="96" y="49"/>
                    <a:pt x="96" y="49"/>
                  </a:cubicBezTo>
                  <a:cubicBezTo>
                    <a:pt x="96" y="49"/>
                    <a:pt x="96" y="49"/>
                    <a:pt x="96" y="49"/>
                  </a:cubicBezTo>
                  <a:cubicBezTo>
                    <a:pt x="103" y="50"/>
                    <a:pt x="109" y="54"/>
                    <a:pt x="112" y="60"/>
                  </a:cubicBezTo>
                  <a:cubicBezTo>
                    <a:pt x="112" y="61"/>
                    <a:pt x="112" y="61"/>
                    <a:pt x="113" y="62"/>
                  </a:cubicBezTo>
                  <a:cubicBezTo>
                    <a:pt x="113" y="62"/>
                    <a:pt x="113" y="63"/>
                    <a:pt x="113" y="63"/>
                  </a:cubicBezTo>
                  <a:cubicBezTo>
                    <a:pt x="114" y="65"/>
                    <a:pt x="114" y="68"/>
                    <a:pt x="114" y="70"/>
                  </a:cubicBezTo>
                  <a:cubicBezTo>
                    <a:pt x="114" y="74"/>
                    <a:pt x="113" y="79"/>
                    <a:pt x="110" y="82"/>
                  </a:cubicBezTo>
                  <a:close/>
                  <a:moveTo>
                    <a:pt x="95" y="45"/>
                  </a:moveTo>
                  <a:cubicBezTo>
                    <a:pt x="95" y="45"/>
                    <a:pt x="95" y="45"/>
                    <a:pt x="95" y="45"/>
                  </a:cubicBezTo>
                  <a:cubicBezTo>
                    <a:pt x="95" y="45"/>
                    <a:pt x="95" y="44"/>
                    <a:pt x="95" y="44"/>
                  </a:cubicBezTo>
                  <a:cubicBezTo>
                    <a:pt x="95" y="43"/>
                    <a:pt x="95" y="43"/>
                    <a:pt x="94" y="42"/>
                  </a:cubicBezTo>
                  <a:cubicBezTo>
                    <a:pt x="94" y="42"/>
                    <a:pt x="94" y="41"/>
                    <a:pt x="94" y="41"/>
                  </a:cubicBezTo>
                  <a:cubicBezTo>
                    <a:pt x="94" y="40"/>
                    <a:pt x="94" y="40"/>
                    <a:pt x="94" y="39"/>
                  </a:cubicBezTo>
                  <a:cubicBezTo>
                    <a:pt x="93" y="39"/>
                    <a:pt x="93" y="39"/>
                    <a:pt x="93" y="39"/>
                  </a:cubicBezTo>
                  <a:cubicBezTo>
                    <a:pt x="93" y="39"/>
                    <a:pt x="93" y="39"/>
                    <a:pt x="93" y="39"/>
                  </a:cubicBezTo>
                  <a:cubicBezTo>
                    <a:pt x="113" y="39"/>
                    <a:pt x="113" y="39"/>
                    <a:pt x="113" y="39"/>
                  </a:cubicBezTo>
                  <a:cubicBezTo>
                    <a:pt x="115" y="46"/>
                    <a:pt x="117" y="53"/>
                    <a:pt x="117" y="60"/>
                  </a:cubicBezTo>
                  <a:cubicBezTo>
                    <a:pt x="116" y="60"/>
                    <a:pt x="116" y="60"/>
                    <a:pt x="116" y="60"/>
                  </a:cubicBezTo>
                  <a:cubicBezTo>
                    <a:pt x="112" y="52"/>
                    <a:pt x="104" y="46"/>
                    <a:pt x="95" y="45"/>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5799138" y="1819276"/>
              <a:ext cx="114300" cy="114300"/>
            </a:xfrm>
            <a:custGeom>
              <a:avLst/>
              <a:gdLst>
                <a:gd name="T0" fmla="*/ 27 w 30"/>
                <a:gd name="T1" fmla="*/ 7 h 30"/>
                <a:gd name="T2" fmla="*/ 26 w 30"/>
                <a:gd name="T3" fmla="*/ 5 h 30"/>
                <a:gd name="T4" fmla="*/ 19 w 30"/>
                <a:gd name="T5" fmla="*/ 1 h 30"/>
                <a:gd name="T6" fmla="*/ 19 w 30"/>
                <a:gd name="T7" fmla="*/ 1 h 30"/>
                <a:gd name="T8" fmla="*/ 17 w 30"/>
                <a:gd name="T9" fmla="*/ 0 h 30"/>
                <a:gd name="T10" fmla="*/ 16 w 30"/>
                <a:gd name="T11" fmla="*/ 0 h 30"/>
                <a:gd name="T12" fmla="*/ 16 w 30"/>
                <a:gd name="T13" fmla="*/ 0 h 30"/>
                <a:gd name="T14" fmla="*/ 16 w 30"/>
                <a:gd name="T15" fmla="*/ 0 h 30"/>
                <a:gd name="T16" fmla="*/ 15 w 30"/>
                <a:gd name="T17" fmla="*/ 0 h 30"/>
                <a:gd name="T18" fmla="*/ 4 w 30"/>
                <a:gd name="T19" fmla="*/ 5 h 30"/>
                <a:gd name="T20" fmla="*/ 3 w 30"/>
                <a:gd name="T21" fmla="*/ 7 h 30"/>
                <a:gd name="T22" fmla="*/ 2 w 30"/>
                <a:gd name="T23" fmla="*/ 8 h 30"/>
                <a:gd name="T24" fmla="*/ 0 w 30"/>
                <a:gd name="T25" fmla="*/ 15 h 30"/>
                <a:gd name="T26" fmla="*/ 8 w 30"/>
                <a:gd name="T27" fmla="*/ 28 h 30"/>
                <a:gd name="T28" fmla="*/ 11 w 30"/>
                <a:gd name="T29" fmla="*/ 29 h 30"/>
                <a:gd name="T30" fmla="*/ 12 w 30"/>
                <a:gd name="T31" fmla="*/ 30 h 30"/>
                <a:gd name="T32" fmla="*/ 14 w 30"/>
                <a:gd name="T33" fmla="*/ 30 h 30"/>
                <a:gd name="T34" fmla="*/ 14 w 30"/>
                <a:gd name="T35" fmla="*/ 30 h 30"/>
                <a:gd name="T36" fmla="*/ 15 w 30"/>
                <a:gd name="T37" fmla="*/ 30 h 30"/>
                <a:gd name="T38" fmla="*/ 15 w 30"/>
                <a:gd name="T39" fmla="*/ 30 h 30"/>
                <a:gd name="T40" fmla="*/ 15 w 30"/>
                <a:gd name="T41" fmla="*/ 30 h 30"/>
                <a:gd name="T42" fmla="*/ 22 w 30"/>
                <a:gd name="T43" fmla="*/ 28 h 30"/>
                <a:gd name="T44" fmla="*/ 30 w 30"/>
                <a:gd name="T45" fmla="*/ 15 h 30"/>
                <a:gd name="T46" fmla="*/ 28 w 30"/>
                <a:gd name="T47" fmla="*/ 8 h 30"/>
                <a:gd name="T48" fmla="*/ 27 w 30"/>
                <a:gd name="T49"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0">
                  <a:moveTo>
                    <a:pt x="27" y="7"/>
                  </a:moveTo>
                  <a:cubicBezTo>
                    <a:pt x="27" y="6"/>
                    <a:pt x="26" y="6"/>
                    <a:pt x="26" y="5"/>
                  </a:cubicBezTo>
                  <a:cubicBezTo>
                    <a:pt x="24" y="3"/>
                    <a:pt x="22" y="2"/>
                    <a:pt x="19" y="1"/>
                  </a:cubicBezTo>
                  <a:cubicBezTo>
                    <a:pt x="19" y="0"/>
                    <a:pt x="19" y="0"/>
                    <a:pt x="19" y="1"/>
                  </a:cubicBezTo>
                  <a:cubicBezTo>
                    <a:pt x="19" y="1"/>
                    <a:pt x="18" y="1"/>
                    <a:pt x="17" y="0"/>
                  </a:cubicBezTo>
                  <a:cubicBezTo>
                    <a:pt x="17" y="0"/>
                    <a:pt x="16" y="0"/>
                    <a:pt x="16" y="0"/>
                  </a:cubicBezTo>
                  <a:cubicBezTo>
                    <a:pt x="16" y="0"/>
                    <a:pt x="16" y="0"/>
                    <a:pt x="16" y="0"/>
                  </a:cubicBezTo>
                  <a:cubicBezTo>
                    <a:pt x="16" y="0"/>
                    <a:pt x="16" y="0"/>
                    <a:pt x="16" y="0"/>
                  </a:cubicBezTo>
                  <a:cubicBezTo>
                    <a:pt x="15" y="0"/>
                    <a:pt x="15" y="0"/>
                    <a:pt x="15" y="0"/>
                  </a:cubicBezTo>
                  <a:cubicBezTo>
                    <a:pt x="11" y="0"/>
                    <a:pt x="7" y="2"/>
                    <a:pt x="4" y="5"/>
                  </a:cubicBezTo>
                  <a:cubicBezTo>
                    <a:pt x="4" y="6"/>
                    <a:pt x="3" y="6"/>
                    <a:pt x="3" y="7"/>
                  </a:cubicBezTo>
                  <a:cubicBezTo>
                    <a:pt x="2" y="7"/>
                    <a:pt x="2" y="8"/>
                    <a:pt x="2" y="8"/>
                  </a:cubicBezTo>
                  <a:cubicBezTo>
                    <a:pt x="1" y="10"/>
                    <a:pt x="0" y="13"/>
                    <a:pt x="0" y="15"/>
                  </a:cubicBezTo>
                  <a:cubicBezTo>
                    <a:pt x="0" y="20"/>
                    <a:pt x="3" y="25"/>
                    <a:pt x="8" y="28"/>
                  </a:cubicBezTo>
                  <a:cubicBezTo>
                    <a:pt x="9" y="28"/>
                    <a:pt x="10" y="29"/>
                    <a:pt x="11" y="29"/>
                  </a:cubicBezTo>
                  <a:cubicBezTo>
                    <a:pt x="11" y="29"/>
                    <a:pt x="12" y="30"/>
                    <a:pt x="12" y="30"/>
                  </a:cubicBezTo>
                  <a:cubicBezTo>
                    <a:pt x="14" y="30"/>
                    <a:pt x="14" y="30"/>
                    <a:pt x="14" y="30"/>
                  </a:cubicBezTo>
                  <a:cubicBezTo>
                    <a:pt x="14" y="30"/>
                    <a:pt x="14" y="30"/>
                    <a:pt x="14" y="30"/>
                  </a:cubicBezTo>
                  <a:cubicBezTo>
                    <a:pt x="15" y="30"/>
                    <a:pt x="15" y="30"/>
                    <a:pt x="15" y="30"/>
                  </a:cubicBezTo>
                  <a:cubicBezTo>
                    <a:pt x="15" y="30"/>
                    <a:pt x="15" y="30"/>
                    <a:pt x="15" y="30"/>
                  </a:cubicBezTo>
                  <a:cubicBezTo>
                    <a:pt x="15" y="30"/>
                    <a:pt x="15" y="30"/>
                    <a:pt x="15" y="30"/>
                  </a:cubicBezTo>
                  <a:cubicBezTo>
                    <a:pt x="18" y="30"/>
                    <a:pt x="20" y="29"/>
                    <a:pt x="22" y="28"/>
                  </a:cubicBezTo>
                  <a:cubicBezTo>
                    <a:pt x="27" y="25"/>
                    <a:pt x="30" y="20"/>
                    <a:pt x="30" y="15"/>
                  </a:cubicBezTo>
                  <a:cubicBezTo>
                    <a:pt x="30" y="13"/>
                    <a:pt x="29" y="10"/>
                    <a:pt x="28" y="8"/>
                  </a:cubicBezTo>
                  <a:cubicBezTo>
                    <a:pt x="28" y="8"/>
                    <a:pt x="28" y="7"/>
                    <a:pt x="27" y="7"/>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slow" advTm="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四、结果分析</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501833" y="1123415"/>
            <a:ext cx="3917767" cy="707886"/>
          </a:xfrm>
          <a:prstGeom prst="rect">
            <a:avLst/>
          </a:prstGeom>
        </p:spPr>
        <p:txBody>
          <a:bodyPr wrap="square">
            <a:spAutoFit/>
          </a:bodyPr>
          <a:lstStyle/>
          <a:p>
            <a:r>
              <a:rPr lang="en-US" altLang="zh-CN" sz="40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（出租车点轨迹的展示）</a:t>
            </a:r>
            <a:endParaRPr lang="zh-CN" altLang="en-US" sz="40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E26BA93-DC88-4363-903F-F95097CD3386}"/>
              </a:ext>
            </a:extLst>
          </p:cNvPr>
          <p:cNvSpPr/>
          <p:nvPr/>
        </p:nvSpPr>
        <p:spPr>
          <a:xfrm>
            <a:off x="501833" y="1818158"/>
            <a:ext cx="4740726" cy="3896516"/>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要加载的点数据已经经过预处理成</a:t>
            </a:r>
            <a:r>
              <a:rPr lang="en-US" altLang="zh-CN" sz="2800" dirty="0" err="1"/>
              <a:t>jsonp</a:t>
            </a:r>
            <a:r>
              <a:rPr lang="zh-CN" altLang="en-US" sz="2800" dirty="0"/>
              <a:t>格式文件存放在本地。</a:t>
            </a:r>
            <a:endParaRPr lang="en-US" altLang="zh-CN" sz="2800" dirty="0"/>
          </a:p>
          <a:p>
            <a:pPr marL="457200" indent="-457200">
              <a:lnSpc>
                <a:spcPct val="150000"/>
              </a:lnSpc>
              <a:buFont typeface="Arial" panose="020B0604020202020204" pitchFamily="34" charset="0"/>
              <a:buChar char="•"/>
            </a:pPr>
            <a:r>
              <a:rPr lang="zh-CN" altLang="en-US" sz="2800" dirty="0"/>
              <a:t>例：</a:t>
            </a:r>
            <a:r>
              <a:rPr lang="en-US" altLang="zh-CN" sz="2800" dirty="0"/>
              <a:t>ID</a:t>
            </a:r>
            <a:r>
              <a:rPr lang="zh-CN" altLang="en-US" sz="2800" dirty="0"/>
              <a:t>为</a:t>
            </a:r>
            <a:r>
              <a:rPr lang="en-US" altLang="zh-CN" sz="2800" dirty="0"/>
              <a:t>6275</a:t>
            </a:r>
            <a:r>
              <a:rPr lang="zh-CN" altLang="en-US" sz="2800" dirty="0"/>
              <a:t>的出租车点轨迹（上）和局部放大图（下）</a:t>
            </a:r>
            <a:endParaRPr lang="en-US" altLang="zh-CN" sz="2800" dirty="0"/>
          </a:p>
        </p:txBody>
      </p:sp>
      <p:pic>
        <p:nvPicPr>
          <p:cNvPr id="5" name="内容占位符 4">
            <a:extLst>
              <a:ext uri="{FF2B5EF4-FFF2-40B4-BE49-F238E27FC236}">
                <a16:creationId xmlns:a16="http://schemas.microsoft.com/office/drawing/2014/main" id="{70701099-222F-4897-8C60-7E8E43316D42}"/>
              </a:ext>
            </a:extLst>
          </p:cNvPr>
          <p:cNvPicPr>
            <a:picLocks noGrp="1" noChangeAspect="1"/>
          </p:cNvPicPr>
          <p:nvPr>
            <p:ph idx="1"/>
          </p:nvPr>
        </p:nvPicPr>
        <p:blipFill>
          <a:blip r:embed="rId2"/>
          <a:stretch>
            <a:fillRect/>
          </a:stretch>
        </p:blipFill>
        <p:spPr>
          <a:xfrm>
            <a:off x="6639499" y="823484"/>
            <a:ext cx="4740726" cy="2922133"/>
          </a:xfrm>
          <a:prstGeom prst="rect">
            <a:avLst/>
          </a:prstGeom>
        </p:spPr>
      </p:pic>
      <p:pic>
        <p:nvPicPr>
          <p:cNvPr id="6" name="图片 5">
            <a:extLst>
              <a:ext uri="{FF2B5EF4-FFF2-40B4-BE49-F238E27FC236}">
                <a16:creationId xmlns:a16="http://schemas.microsoft.com/office/drawing/2014/main" id="{3BF46C4E-D483-47D1-8E06-CDA95C2986C2}"/>
              </a:ext>
            </a:extLst>
          </p:cNvPr>
          <p:cNvPicPr>
            <a:picLocks noChangeAspect="1"/>
          </p:cNvPicPr>
          <p:nvPr/>
        </p:nvPicPr>
        <p:blipFill>
          <a:blip r:embed="rId3"/>
          <a:stretch>
            <a:fillRect/>
          </a:stretch>
        </p:blipFill>
        <p:spPr>
          <a:xfrm>
            <a:off x="6639499" y="3997601"/>
            <a:ext cx="4740726" cy="2418164"/>
          </a:xfrm>
          <a:prstGeom prst="rect">
            <a:avLst/>
          </a:prstGeom>
        </p:spPr>
      </p:pic>
    </p:spTree>
    <p:extLst>
      <p:ext uri="{BB962C8B-B14F-4D97-AF65-F5344CB8AC3E}">
        <p14:creationId xmlns:p14="http://schemas.microsoft.com/office/powerpoint/2010/main" val="2706883778"/>
      </p:ext>
    </p:extLst>
  </p:cSld>
  <p:clrMapOvr>
    <a:masterClrMapping/>
  </p:clrMapOvr>
  <p:transition spd="slow" advTm="0">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四、结果分析</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501833" y="1123415"/>
            <a:ext cx="3917767" cy="707886"/>
          </a:xfrm>
          <a:prstGeom prst="rect">
            <a:avLst/>
          </a:prstGeom>
        </p:spPr>
        <p:txBody>
          <a:bodyPr wrap="square">
            <a:spAutoFit/>
          </a:bodyPr>
          <a:lstStyle/>
          <a:p>
            <a:r>
              <a:rPr lang="en-US" altLang="zh-CN" sz="4000" dirty="0">
                <a:latin typeface="微软雅黑" panose="020B0503020204020204" pitchFamily="34" charset="-122"/>
                <a:ea typeface="微软雅黑" panose="020B0503020204020204" pitchFamily="34" charset="-122"/>
              </a:rPr>
              <a:t>F3</a:t>
            </a:r>
            <a:r>
              <a:rPr lang="zh-CN" altLang="en-US" sz="3200" dirty="0">
                <a:latin typeface="微软雅黑" panose="020B0503020204020204" pitchFamily="34" charset="-122"/>
                <a:ea typeface="微软雅黑" panose="020B0503020204020204" pitchFamily="34" charset="-122"/>
              </a:rPr>
              <a:t>（区域范围查找）</a:t>
            </a:r>
            <a:endParaRPr lang="zh-CN" altLang="en-US" sz="40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E26BA93-DC88-4363-903F-F95097CD3386}"/>
              </a:ext>
            </a:extLst>
          </p:cNvPr>
          <p:cNvSpPr/>
          <p:nvPr/>
        </p:nvSpPr>
        <p:spPr>
          <a:xfrm>
            <a:off x="501833" y="1952816"/>
            <a:ext cx="4573087" cy="4542847"/>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经纬度范围：</a:t>
            </a:r>
            <a:endParaRPr lang="en-US" altLang="zh-CN" sz="2800" dirty="0"/>
          </a:p>
          <a:p>
            <a:pPr marL="514350" indent="-514350">
              <a:lnSpc>
                <a:spcPct val="150000"/>
              </a:lnSpc>
              <a:buFont typeface="+mj-lt"/>
              <a:buAutoNum type="arabicPeriod"/>
            </a:pPr>
            <a:r>
              <a:rPr lang="zh-CN" altLang="en-US" sz="2800" dirty="0"/>
              <a:t>手动输入</a:t>
            </a:r>
            <a:endParaRPr lang="en-US" altLang="zh-CN" sz="2800" dirty="0"/>
          </a:p>
          <a:p>
            <a:pPr marL="514350" indent="-514350">
              <a:lnSpc>
                <a:spcPct val="150000"/>
              </a:lnSpc>
              <a:buFont typeface="+mj-lt"/>
              <a:buAutoNum type="arabicPeriod"/>
            </a:pPr>
            <a:r>
              <a:rPr lang="zh-CN" altLang="en-US" sz="2800" dirty="0"/>
              <a:t>地图上用鼠标直接划出</a:t>
            </a:r>
            <a:endParaRPr lang="en-US" altLang="zh-CN" sz="2800" dirty="0"/>
          </a:p>
          <a:p>
            <a:pPr marL="457200" indent="-457200">
              <a:lnSpc>
                <a:spcPct val="150000"/>
              </a:lnSpc>
              <a:buFont typeface="Arial" panose="020B0604020202020204" pitchFamily="34" charset="0"/>
              <a:buChar char="•"/>
            </a:pPr>
            <a:r>
              <a:rPr lang="zh-CN" altLang="en-US" sz="2800" dirty="0"/>
              <a:t>在操作台最下的输入框显示查询的数量，若查询范围内轨迹点小于</a:t>
            </a:r>
            <a:r>
              <a:rPr lang="en-US" altLang="zh-CN" sz="2800" dirty="0"/>
              <a:t>10</a:t>
            </a:r>
            <a:r>
              <a:rPr lang="zh-CN" altLang="en-US" sz="2800" dirty="0"/>
              <a:t>万，有相应的点轨迹展示。</a:t>
            </a:r>
            <a:endParaRPr lang="en-US" altLang="zh-CN" sz="2800" dirty="0"/>
          </a:p>
        </p:txBody>
      </p:sp>
      <p:pic>
        <p:nvPicPr>
          <p:cNvPr id="6" name="内容占位符 5">
            <a:extLst>
              <a:ext uri="{FF2B5EF4-FFF2-40B4-BE49-F238E27FC236}">
                <a16:creationId xmlns:a16="http://schemas.microsoft.com/office/drawing/2014/main" id="{881C02B0-7FE2-4C0B-8E8A-1FB5A408FCF8}"/>
              </a:ext>
            </a:extLst>
          </p:cNvPr>
          <p:cNvPicPr>
            <a:picLocks noGrp="1" noChangeAspect="1"/>
          </p:cNvPicPr>
          <p:nvPr>
            <p:ph idx="1"/>
          </p:nvPr>
        </p:nvPicPr>
        <p:blipFill>
          <a:blip r:embed="rId2"/>
          <a:stretch>
            <a:fillRect/>
          </a:stretch>
        </p:blipFill>
        <p:spPr>
          <a:xfrm>
            <a:off x="5187989" y="1477358"/>
            <a:ext cx="6730476" cy="4268107"/>
          </a:xfrm>
          <a:prstGeom prst="rect">
            <a:avLst/>
          </a:prstGeom>
        </p:spPr>
      </p:pic>
    </p:spTree>
    <p:extLst>
      <p:ext uri="{BB962C8B-B14F-4D97-AF65-F5344CB8AC3E}">
        <p14:creationId xmlns:p14="http://schemas.microsoft.com/office/powerpoint/2010/main" val="917686005"/>
      </p:ext>
    </p:extLst>
  </p:cSld>
  <p:clrMapOvr>
    <a:masterClrMapping/>
  </p:clrMapOvr>
  <p:transition spd="slow" advTm="0">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lvl="0" algn="ct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四</a:t>
              </a: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、结果分析</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501833" y="1123415"/>
            <a:ext cx="3917767" cy="707886"/>
          </a:xfrm>
          <a:prstGeom prst="rect">
            <a:avLst/>
          </a:prstGeom>
        </p:spPr>
        <p:txBody>
          <a:bodyPr wrap="square">
            <a:spAutoFit/>
          </a:bodyPr>
          <a:lstStyle/>
          <a:p>
            <a:pPr lvl="0"/>
            <a:r>
              <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F4</a:t>
            </a:r>
            <a:r>
              <a:rPr lang="zh-CN" altLang="en-US" sz="3200" dirty="0">
                <a:solidFill>
                  <a:prstClr val="black"/>
                </a:solidFill>
                <a:latin typeface="微软雅黑" panose="020B0503020204020204" pitchFamily="34" charset="-122"/>
                <a:ea typeface="微软雅黑" panose="020B0503020204020204" pitchFamily="34" charset="-122"/>
              </a:rPr>
              <a:t>（区域车流密度）</a:t>
            </a:r>
            <a:endParaRPr kumimoji="0" lang="zh-CN" altLang="en-US"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FE26BA93-DC88-4363-903F-F95097CD3386}"/>
              </a:ext>
            </a:extLst>
          </p:cNvPr>
          <p:cNvSpPr/>
          <p:nvPr/>
        </p:nvSpPr>
        <p:spPr>
          <a:xfrm>
            <a:off x="501833" y="1952816"/>
            <a:ext cx="4222567" cy="5196166"/>
          </a:xfrm>
          <a:prstGeom prst="rect">
            <a:avLst/>
          </a:prstGeom>
        </p:spPr>
        <p:txBody>
          <a:bodyPr wrap="square">
            <a:spAutoFit/>
          </a:bodyPr>
          <a:lstStyle/>
          <a:p>
            <a:pPr marL="457200" lvl="0" indent="-457200">
              <a:lnSpc>
                <a:spcPct val="150000"/>
              </a:lnSpc>
              <a:buFont typeface="Arial" panose="020B0604020202020204" pitchFamily="34" charset="0"/>
              <a:buChar char="•"/>
            </a:pPr>
            <a:r>
              <a:rPr lang="zh-CN" altLang="en-US" sz="2800" dirty="0">
                <a:solidFill>
                  <a:prstClr val="black"/>
                </a:solidFill>
              </a:rPr>
              <a:t>时间间隔统一划为半小时，通过操作栏可调整时间进行网格划分及密度展示</a:t>
            </a:r>
            <a:endParaRPr lang="en-US" altLang="zh-CN" sz="2800" dirty="0">
              <a:solidFill>
                <a:prstClr val="black"/>
              </a:solidFill>
            </a:endParaRPr>
          </a:p>
          <a:p>
            <a:pPr marL="457200" lvl="0" indent="-457200">
              <a:lnSpc>
                <a:spcPct val="150000"/>
              </a:lnSpc>
              <a:buFont typeface="Arial" panose="020B0604020202020204" pitchFamily="34" charset="0"/>
              <a:buChar char="•"/>
            </a:pPr>
            <a:r>
              <a:rPr lang="zh-CN" altLang="en-US" sz="2800" dirty="0">
                <a:solidFill>
                  <a:prstClr val="black"/>
                </a:solidFill>
              </a:rPr>
              <a:t>不同密度展示不同颜色</a:t>
            </a:r>
            <a:endParaRPr lang="en-US" altLang="zh-CN" sz="2800" dirty="0">
              <a:solidFill>
                <a:prstClr val="black"/>
              </a:solidFill>
            </a:endParaRPr>
          </a:p>
          <a:p>
            <a:pPr marL="457200" lvl="0" indent="-457200">
              <a:lnSpc>
                <a:spcPct val="150000"/>
              </a:lnSpc>
              <a:buFont typeface="Arial" panose="020B0604020202020204" pitchFamily="34" charset="0"/>
              <a:buChar char="•"/>
            </a:pPr>
            <a:r>
              <a:rPr lang="zh-CN" altLang="en-US" sz="2800" dirty="0">
                <a:solidFill>
                  <a:prstClr val="black"/>
                </a:solidFill>
              </a:rPr>
              <a:t>例：</a:t>
            </a:r>
            <a:r>
              <a:rPr lang="en-US" altLang="zh-CN" sz="2800" dirty="0">
                <a:solidFill>
                  <a:prstClr val="black"/>
                </a:solidFill>
              </a:rPr>
              <a:t>2008</a:t>
            </a:r>
            <a:r>
              <a:rPr lang="zh-CN" altLang="en-US" sz="2800" dirty="0">
                <a:solidFill>
                  <a:prstClr val="black"/>
                </a:solidFill>
              </a:rPr>
              <a:t>年</a:t>
            </a:r>
            <a:r>
              <a:rPr lang="en-US" altLang="zh-CN" sz="2800" dirty="0">
                <a:solidFill>
                  <a:prstClr val="black"/>
                </a:solidFill>
              </a:rPr>
              <a:t>2</a:t>
            </a:r>
            <a:r>
              <a:rPr lang="zh-CN" altLang="en-US" sz="2800" dirty="0">
                <a:solidFill>
                  <a:prstClr val="black"/>
                </a:solidFill>
              </a:rPr>
              <a:t>月</a:t>
            </a:r>
            <a:r>
              <a:rPr lang="en-US" altLang="zh-CN" sz="2800" dirty="0">
                <a:solidFill>
                  <a:prstClr val="black"/>
                </a:solidFill>
              </a:rPr>
              <a:t>3</a:t>
            </a:r>
            <a:r>
              <a:rPr lang="zh-CN" altLang="en-US" sz="2800" dirty="0">
                <a:solidFill>
                  <a:prstClr val="black"/>
                </a:solidFill>
              </a:rPr>
              <a:t>日</a:t>
            </a:r>
            <a:r>
              <a:rPr lang="en-US" altLang="zh-CN" sz="2800" dirty="0">
                <a:solidFill>
                  <a:prstClr val="black"/>
                </a:solidFill>
              </a:rPr>
              <a:t>4:30</a:t>
            </a:r>
            <a:r>
              <a:rPr lang="zh-CN" altLang="en-US" sz="2800" dirty="0">
                <a:solidFill>
                  <a:prstClr val="black"/>
                </a:solidFill>
              </a:rPr>
              <a:t>至</a:t>
            </a:r>
            <a:r>
              <a:rPr lang="en-US" altLang="zh-CN" sz="2800" dirty="0">
                <a:solidFill>
                  <a:prstClr val="black"/>
                </a:solidFill>
              </a:rPr>
              <a:t>5:00</a:t>
            </a:r>
            <a:r>
              <a:rPr lang="zh-CN" altLang="en-US" sz="2800" dirty="0">
                <a:solidFill>
                  <a:prstClr val="black"/>
                </a:solidFill>
              </a:rPr>
              <a:t>的车流量密度</a:t>
            </a:r>
            <a:endParaRPr lang="en-US" altLang="zh-CN" sz="2800" dirty="0">
              <a:solidFill>
                <a:prstClr val="black"/>
              </a:solidFill>
            </a:endParaRPr>
          </a:p>
          <a:p>
            <a:pPr marL="457200" lvl="0" indent="-457200">
              <a:lnSpc>
                <a:spcPct val="150000"/>
              </a:lnSpc>
              <a:buFont typeface="Arial" panose="020B0604020202020204" pitchFamily="34" charset="0"/>
              <a:buChar char="•"/>
            </a:pP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52A545A2-5B25-45A0-8B77-6C4CEBAB4892}"/>
              </a:ext>
            </a:extLst>
          </p:cNvPr>
          <p:cNvPicPr>
            <a:picLocks noChangeAspect="1"/>
          </p:cNvPicPr>
          <p:nvPr/>
        </p:nvPicPr>
        <p:blipFill>
          <a:blip r:embed="rId2"/>
          <a:stretch>
            <a:fillRect/>
          </a:stretch>
        </p:blipFill>
        <p:spPr>
          <a:xfrm>
            <a:off x="4922542" y="1477358"/>
            <a:ext cx="7269458" cy="4360449"/>
          </a:xfrm>
          <a:prstGeom prst="rect">
            <a:avLst/>
          </a:prstGeom>
        </p:spPr>
      </p:pic>
    </p:spTree>
    <p:extLst>
      <p:ext uri="{BB962C8B-B14F-4D97-AF65-F5344CB8AC3E}">
        <p14:creationId xmlns:p14="http://schemas.microsoft.com/office/powerpoint/2010/main" val="2693886115"/>
      </p:ext>
    </p:extLst>
  </p:cSld>
  <p:clrMapOvr>
    <a:masterClrMapping/>
  </p:clrMapOvr>
  <p:transition spd="slow" advTm="0">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lvl="0" algn="ct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四</a:t>
              </a: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、结果分析</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501833" y="1123415"/>
            <a:ext cx="442068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F5</a:t>
            </a:r>
            <a:r>
              <a:rPr kumimoji="0" lang="zh-CN" altLang="en-US"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F6</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（区域关联分析）</a:t>
            </a:r>
            <a:endParaRPr kumimoji="0" lang="zh-CN" altLang="en-US"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FE26BA93-DC88-4363-903F-F95097CD3386}"/>
              </a:ext>
            </a:extLst>
          </p:cNvPr>
          <p:cNvSpPr/>
          <p:nvPr/>
        </p:nvSpPr>
        <p:spPr>
          <a:xfrm>
            <a:off x="166553" y="1743653"/>
            <a:ext cx="6539047" cy="5196166"/>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时间按间隔（</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0.5~24h</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）等分来展示每个间隔的车流量，用户可以自行根据菜单栏进行切换。</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点击图表的正弦波形可以查看对应的流量数目</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菜单栏进度条可切至任意时刻</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例：</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F5</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（上）、</a:t>
            </a:r>
            <a:r>
              <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F6</a:t>
            </a: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（下）</a:t>
            </a: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0F2FDF13-A9E9-4958-B6B0-2C25646308BA}"/>
              </a:ext>
            </a:extLst>
          </p:cNvPr>
          <p:cNvPicPr>
            <a:picLocks noChangeAspect="1"/>
          </p:cNvPicPr>
          <p:nvPr/>
        </p:nvPicPr>
        <p:blipFill>
          <a:blip r:embed="rId2"/>
          <a:stretch>
            <a:fillRect/>
          </a:stretch>
        </p:blipFill>
        <p:spPr>
          <a:xfrm>
            <a:off x="6903720" y="640313"/>
            <a:ext cx="4922520" cy="3036619"/>
          </a:xfrm>
          <a:prstGeom prst="rect">
            <a:avLst/>
          </a:prstGeom>
        </p:spPr>
      </p:pic>
      <p:pic>
        <p:nvPicPr>
          <p:cNvPr id="8" name="图片 7">
            <a:extLst>
              <a:ext uri="{FF2B5EF4-FFF2-40B4-BE49-F238E27FC236}">
                <a16:creationId xmlns:a16="http://schemas.microsoft.com/office/drawing/2014/main" id="{63F7A08A-74C7-4122-B934-1E4EE107FAF3}"/>
              </a:ext>
            </a:extLst>
          </p:cNvPr>
          <p:cNvPicPr>
            <a:picLocks noChangeAspect="1"/>
          </p:cNvPicPr>
          <p:nvPr/>
        </p:nvPicPr>
        <p:blipFill>
          <a:blip r:embed="rId3"/>
          <a:stretch>
            <a:fillRect/>
          </a:stretch>
        </p:blipFill>
        <p:spPr>
          <a:xfrm>
            <a:off x="6894989" y="3745744"/>
            <a:ext cx="4931251" cy="3036612"/>
          </a:xfrm>
          <a:prstGeom prst="rect">
            <a:avLst/>
          </a:prstGeom>
        </p:spPr>
      </p:pic>
    </p:spTree>
    <p:extLst>
      <p:ext uri="{BB962C8B-B14F-4D97-AF65-F5344CB8AC3E}">
        <p14:creationId xmlns:p14="http://schemas.microsoft.com/office/powerpoint/2010/main" val="1706992977"/>
      </p:ext>
    </p:extLst>
  </p:cSld>
  <p:clrMapOvr>
    <a:masterClrMapping/>
  </p:clrMapOvr>
  <p:transition spd="slow" advTm="0">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79"/>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954107"/>
            <a:chOff x="811962" y="300264"/>
            <a:chExt cx="3112006" cy="954107"/>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4" name="文本框 1"/>
            <p:cNvSpPr>
              <a:spLocks noChangeArrowheads="1"/>
            </p:cNvSpPr>
            <p:nvPr/>
          </p:nvSpPr>
          <p:spPr bwMode="auto">
            <a:xfrm>
              <a:off x="811962" y="300264"/>
              <a:ext cx="3092049" cy="954107"/>
            </a:xfrm>
            <a:prstGeom prst="rect">
              <a:avLst/>
            </a:prstGeom>
            <a:noFill/>
          </p:spPr>
          <p:txBody>
            <a:bodyPr wrap="square" rtlCol="0">
              <a:spAutoFit/>
            </a:bodyPr>
            <a:lstStyle/>
            <a:p>
              <a:pPr lvl="0" algn="ctr"/>
              <a:r>
                <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四</a:t>
              </a: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、结果分析</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5CA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 name="矩形 2">
            <a:extLst>
              <a:ext uri="{FF2B5EF4-FFF2-40B4-BE49-F238E27FC236}">
                <a16:creationId xmlns:a16="http://schemas.microsoft.com/office/drawing/2014/main" id="{C00E074D-113C-4BFC-8E6A-26FDDC5C95F6}"/>
              </a:ext>
            </a:extLst>
          </p:cNvPr>
          <p:cNvSpPr/>
          <p:nvPr/>
        </p:nvSpPr>
        <p:spPr>
          <a:xfrm>
            <a:off x="501833" y="1123415"/>
            <a:ext cx="4420687" cy="707886"/>
          </a:xfrm>
          <a:prstGeom prst="rect">
            <a:avLst/>
          </a:prstGeom>
        </p:spPr>
        <p:txBody>
          <a:bodyPr wrap="square">
            <a:spAutoFit/>
          </a:bodyPr>
          <a:lstStyle/>
          <a:p>
            <a:pPr lvl="0"/>
            <a:r>
              <a:rPr lang="en-US" altLang="zh-CN" sz="4000" dirty="0">
                <a:solidFill>
                  <a:prstClr val="black"/>
                </a:solidFill>
                <a:latin typeface="微软雅黑" panose="020B0503020204020204" pitchFamily="34" charset="-122"/>
                <a:ea typeface="微软雅黑" panose="020B0503020204020204" pitchFamily="34" charset="-122"/>
              </a:rPr>
              <a:t>F8</a:t>
            </a:r>
            <a:r>
              <a:rPr lang="zh-CN" altLang="en-US" sz="2400" dirty="0">
                <a:solidFill>
                  <a:prstClr val="black"/>
                </a:solidFill>
                <a:latin typeface="微软雅黑" panose="020B0503020204020204" pitchFamily="34" charset="-122"/>
                <a:ea typeface="微软雅黑" panose="020B0503020204020204" pitchFamily="34" charset="-122"/>
              </a:rPr>
              <a:t>（频繁路径分析）</a:t>
            </a:r>
            <a:endParaRPr kumimoji="0" lang="zh-CN" altLang="en-US"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FE26BA93-DC88-4363-903F-F95097CD3386}"/>
              </a:ext>
            </a:extLst>
          </p:cNvPr>
          <p:cNvSpPr/>
          <p:nvPr/>
        </p:nvSpPr>
        <p:spPr>
          <a:xfrm>
            <a:off x="166553" y="1743653"/>
            <a:ext cx="4420687" cy="1957524"/>
          </a:xfrm>
          <a:prstGeom prst="rect">
            <a:avLst/>
          </a:prstGeom>
        </p:spPr>
        <p:txBody>
          <a:bodyPr wrap="square">
            <a:spAutoFit/>
          </a:bodyPr>
          <a:lstStyle/>
          <a:p>
            <a:pPr marL="457200" lvl="0" indent="-457200">
              <a:lnSpc>
                <a:spcPct val="150000"/>
              </a:lnSpc>
              <a:buFont typeface="Arial" panose="020B0604020202020204" pitchFamily="34" charset="0"/>
              <a:buChar char="•"/>
            </a:pPr>
            <a:r>
              <a:rPr lang="zh-CN" altLang="en-US" sz="2800" dirty="0">
                <a:solidFill>
                  <a:prstClr val="black"/>
                </a:solidFill>
              </a:rPr>
              <a:t>通过热力图来展示两地间最为频繁的前</a:t>
            </a:r>
            <a:r>
              <a:rPr lang="en-US" altLang="zh-CN" sz="2800" dirty="0">
                <a:solidFill>
                  <a:prstClr val="black"/>
                </a:solidFill>
              </a:rPr>
              <a:t>k</a:t>
            </a:r>
            <a:r>
              <a:rPr lang="zh-CN" altLang="en-US" sz="2800" dirty="0">
                <a:solidFill>
                  <a:prstClr val="black"/>
                </a:solidFill>
              </a:rPr>
              <a:t>个路径，直接直观地从图上反应</a:t>
            </a:r>
            <a:endParaRPr lang="en-US" altLang="zh-CN" sz="2800" dirty="0">
              <a:solidFill>
                <a:prstClr val="black"/>
              </a:solidFill>
            </a:endParaRPr>
          </a:p>
        </p:txBody>
      </p:sp>
      <p:pic>
        <p:nvPicPr>
          <p:cNvPr id="10" name="图片 9">
            <a:extLst>
              <a:ext uri="{FF2B5EF4-FFF2-40B4-BE49-F238E27FC236}">
                <a16:creationId xmlns:a16="http://schemas.microsoft.com/office/drawing/2014/main" id="{9B55BA0E-26A5-4747-B306-4B7239C8B0D5}"/>
              </a:ext>
            </a:extLst>
          </p:cNvPr>
          <p:cNvPicPr>
            <a:picLocks noChangeAspect="1"/>
          </p:cNvPicPr>
          <p:nvPr/>
        </p:nvPicPr>
        <p:blipFill>
          <a:blip r:embed="rId2"/>
          <a:stretch>
            <a:fillRect/>
          </a:stretch>
        </p:blipFill>
        <p:spPr>
          <a:xfrm>
            <a:off x="604299" y="3838684"/>
            <a:ext cx="4035902" cy="2719052"/>
          </a:xfrm>
          <a:prstGeom prst="rect">
            <a:avLst/>
          </a:prstGeom>
        </p:spPr>
      </p:pic>
      <p:pic>
        <p:nvPicPr>
          <p:cNvPr id="11" name="图片 10">
            <a:extLst>
              <a:ext uri="{FF2B5EF4-FFF2-40B4-BE49-F238E27FC236}">
                <a16:creationId xmlns:a16="http://schemas.microsoft.com/office/drawing/2014/main" id="{78A2FC3C-3A00-4EB1-BC56-552F3FAC05D6}"/>
              </a:ext>
            </a:extLst>
          </p:cNvPr>
          <p:cNvPicPr>
            <a:picLocks noChangeAspect="1"/>
          </p:cNvPicPr>
          <p:nvPr/>
        </p:nvPicPr>
        <p:blipFill>
          <a:blip r:embed="rId3"/>
          <a:stretch>
            <a:fillRect/>
          </a:stretch>
        </p:blipFill>
        <p:spPr>
          <a:xfrm>
            <a:off x="5165087" y="1477358"/>
            <a:ext cx="6525080" cy="4665899"/>
          </a:xfrm>
          <a:prstGeom prst="rect">
            <a:avLst/>
          </a:prstGeom>
        </p:spPr>
      </p:pic>
    </p:spTree>
    <p:extLst>
      <p:ext uri="{BB962C8B-B14F-4D97-AF65-F5344CB8AC3E}">
        <p14:creationId xmlns:p14="http://schemas.microsoft.com/office/powerpoint/2010/main" val="3913066293"/>
      </p:ext>
    </p:extLst>
  </p:cSld>
  <p:clrMapOvr>
    <a:masterClrMapping/>
  </p:clrMapOvr>
  <p:transition spd="slow" advTm="0">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5281613" y="1559634"/>
            <a:ext cx="1628775" cy="1365249"/>
            <a:chOff x="3256766" y="925169"/>
            <a:chExt cx="1628775" cy="1365249"/>
          </a:xfrm>
        </p:grpSpPr>
        <p:sp>
          <p:nvSpPr>
            <p:cNvPr id="48" name="Rectangle 10"/>
            <p:cNvSpPr>
              <a:spLocks noChangeArrowheads="1"/>
            </p:cNvSpPr>
            <p:nvPr/>
          </p:nvSpPr>
          <p:spPr bwMode="auto">
            <a:xfrm>
              <a:off x="3694916" y="2142781"/>
              <a:ext cx="752475" cy="147637"/>
            </a:xfrm>
            <a:prstGeom prst="rect">
              <a:avLst/>
            </a:prstGeom>
            <a:solidFill>
              <a:srgbClr val="005CA7"/>
            </a:solidFill>
            <a:ln>
              <a:noFill/>
            </a:ln>
          </p:spPr>
          <p:txBody>
            <a:bodyPr vert="horz" wrap="square" lIns="91440" tIns="45720" rIns="91440" bIns="45720" numCol="1" anchor="t" anchorCtr="0" compatLnSpc="1"/>
            <a:lstStyle/>
            <a:p>
              <a:endParaRPr lang="zh-CN" altLang="en-US"/>
            </a:p>
          </p:txBody>
        </p:sp>
        <p:sp>
          <p:nvSpPr>
            <p:cNvPr id="49" name="Freeform 11"/>
            <p:cNvSpPr>
              <a:spLocks noEditPoints="1"/>
            </p:cNvSpPr>
            <p:nvPr/>
          </p:nvSpPr>
          <p:spPr bwMode="auto">
            <a:xfrm>
              <a:off x="4334678" y="1183931"/>
              <a:ext cx="506413" cy="677862"/>
            </a:xfrm>
            <a:custGeom>
              <a:avLst/>
              <a:gdLst>
                <a:gd name="T0" fmla="*/ 156 w 319"/>
                <a:gd name="T1" fmla="*/ 0 h 427"/>
                <a:gd name="T2" fmla="*/ 71 w 319"/>
                <a:gd name="T3" fmla="*/ 221 h 427"/>
                <a:gd name="T4" fmla="*/ 0 w 319"/>
                <a:gd name="T5" fmla="*/ 420 h 427"/>
                <a:gd name="T6" fmla="*/ 156 w 319"/>
                <a:gd name="T7" fmla="*/ 427 h 427"/>
                <a:gd name="T8" fmla="*/ 156 w 319"/>
                <a:gd name="T9" fmla="*/ 427 h 427"/>
                <a:gd name="T10" fmla="*/ 319 w 319"/>
                <a:gd name="T11" fmla="*/ 420 h 427"/>
                <a:gd name="T12" fmla="*/ 241 w 319"/>
                <a:gd name="T13" fmla="*/ 221 h 427"/>
                <a:gd name="T14" fmla="*/ 156 w 319"/>
                <a:gd name="T15" fmla="*/ 0 h 427"/>
                <a:gd name="T16" fmla="*/ 156 w 319"/>
                <a:gd name="T17" fmla="*/ 405 h 427"/>
                <a:gd name="T18" fmla="*/ 29 w 319"/>
                <a:gd name="T19" fmla="*/ 398 h 427"/>
                <a:gd name="T20" fmla="*/ 92 w 319"/>
                <a:gd name="T21" fmla="*/ 228 h 427"/>
                <a:gd name="T22" fmla="*/ 156 w 319"/>
                <a:gd name="T23" fmla="*/ 64 h 427"/>
                <a:gd name="T24" fmla="*/ 220 w 319"/>
                <a:gd name="T25" fmla="*/ 228 h 427"/>
                <a:gd name="T26" fmla="*/ 290 w 319"/>
                <a:gd name="T27" fmla="*/ 398 h 427"/>
                <a:gd name="T28" fmla="*/ 156 w 319"/>
                <a:gd name="T29" fmla="*/ 40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427">
                  <a:moveTo>
                    <a:pt x="156" y="0"/>
                  </a:moveTo>
                  <a:lnTo>
                    <a:pt x="71" y="221"/>
                  </a:lnTo>
                  <a:lnTo>
                    <a:pt x="0" y="420"/>
                  </a:lnTo>
                  <a:lnTo>
                    <a:pt x="156" y="427"/>
                  </a:lnTo>
                  <a:lnTo>
                    <a:pt x="156" y="427"/>
                  </a:lnTo>
                  <a:lnTo>
                    <a:pt x="319" y="420"/>
                  </a:lnTo>
                  <a:lnTo>
                    <a:pt x="241" y="221"/>
                  </a:lnTo>
                  <a:lnTo>
                    <a:pt x="156" y="0"/>
                  </a:lnTo>
                  <a:close/>
                  <a:moveTo>
                    <a:pt x="156" y="405"/>
                  </a:moveTo>
                  <a:lnTo>
                    <a:pt x="29" y="398"/>
                  </a:lnTo>
                  <a:lnTo>
                    <a:pt x="92" y="228"/>
                  </a:lnTo>
                  <a:lnTo>
                    <a:pt x="156" y="64"/>
                  </a:lnTo>
                  <a:lnTo>
                    <a:pt x="220" y="228"/>
                  </a:lnTo>
                  <a:lnTo>
                    <a:pt x="290" y="398"/>
                  </a:lnTo>
                  <a:lnTo>
                    <a:pt x="156" y="405"/>
                  </a:ln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50" name="Freeform 12"/>
            <p:cNvSpPr>
              <a:spLocks noEditPoints="1"/>
            </p:cNvSpPr>
            <p:nvPr/>
          </p:nvSpPr>
          <p:spPr bwMode="auto">
            <a:xfrm>
              <a:off x="3301216" y="1183931"/>
              <a:ext cx="506413" cy="677862"/>
            </a:xfrm>
            <a:custGeom>
              <a:avLst/>
              <a:gdLst>
                <a:gd name="T0" fmla="*/ 163 w 319"/>
                <a:gd name="T1" fmla="*/ 0 h 427"/>
                <a:gd name="T2" fmla="*/ 78 w 319"/>
                <a:gd name="T3" fmla="*/ 221 h 427"/>
                <a:gd name="T4" fmla="*/ 0 w 319"/>
                <a:gd name="T5" fmla="*/ 420 h 427"/>
                <a:gd name="T6" fmla="*/ 163 w 319"/>
                <a:gd name="T7" fmla="*/ 427 h 427"/>
                <a:gd name="T8" fmla="*/ 163 w 319"/>
                <a:gd name="T9" fmla="*/ 427 h 427"/>
                <a:gd name="T10" fmla="*/ 319 w 319"/>
                <a:gd name="T11" fmla="*/ 420 h 427"/>
                <a:gd name="T12" fmla="*/ 248 w 319"/>
                <a:gd name="T13" fmla="*/ 221 h 427"/>
                <a:gd name="T14" fmla="*/ 163 w 319"/>
                <a:gd name="T15" fmla="*/ 0 h 427"/>
                <a:gd name="T16" fmla="*/ 163 w 319"/>
                <a:gd name="T17" fmla="*/ 405 h 427"/>
                <a:gd name="T18" fmla="*/ 29 w 319"/>
                <a:gd name="T19" fmla="*/ 398 h 427"/>
                <a:gd name="T20" fmla="*/ 99 w 319"/>
                <a:gd name="T21" fmla="*/ 228 h 427"/>
                <a:gd name="T22" fmla="*/ 163 w 319"/>
                <a:gd name="T23" fmla="*/ 64 h 427"/>
                <a:gd name="T24" fmla="*/ 227 w 319"/>
                <a:gd name="T25" fmla="*/ 228 h 427"/>
                <a:gd name="T26" fmla="*/ 290 w 319"/>
                <a:gd name="T27" fmla="*/ 398 h 427"/>
                <a:gd name="T28" fmla="*/ 163 w 319"/>
                <a:gd name="T29" fmla="*/ 40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9" h="427">
                  <a:moveTo>
                    <a:pt x="163" y="0"/>
                  </a:moveTo>
                  <a:lnTo>
                    <a:pt x="78" y="221"/>
                  </a:lnTo>
                  <a:lnTo>
                    <a:pt x="0" y="420"/>
                  </a:lnTo>
                  <a:lnTo>
                    <a:pt x="163" y="427"/>
                  </a:lnTo>
                  <a:lnTo>
                    <a:pt x="163" y="427"/>
                  </a:lnTo>
                  <a:lnTo>
                    <a:pt x="319" y="420"/>
                  </a:lnTo>
                  <a:lnTo>
                    <a:pt x="248" y="221"/>
                  </a:lnTo>
                  <a:lnTo>
                    <a:pt x="163" y="0"/>
                  </a:lnTo>
                  <a:close/>
                  <a:moveTo>
                    <a:pt x="163" y="405"/>
                  </a:moveTo>
                  <a:lnTo>
                    <a:pt x="29" y="398"/>
                  </a:lnTo>
                  <a:lnTo>
                    <a:pt x="99" y="228"/>
                  </a:lnTo>
                  <a:lnTo>
                    <a:pt x="163" y="64"/>
                  </a:lnTo>
                  <a:lnTo>
                    <a:pt x="227" y="228"/>
                  </a:lnTo>
                  <a:lnTo>
                    <a:pt x="290" y="398"/>
                  </a:lnTo>
                  <a:lnTo>
                    <a:pt x="163" y="405"/>
                  </a:ln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51" name="Freeform 13"/>
            <p:cNvSpPr/>
            <p:nvPr/>
          </p:nvSpPr>
          <p:spPr bwMode="auto">
            <a:xfrm>
              <a:off x="3482191" y="925169"/>
              <a:ext cx="1166813" cy="1162050"/>
            </a:xfrm>
            <a:custGeom>
              <a:avLst/>
              <a:gdLst>
                <a:gd name="T0" fmla="*/ 735 w 735"/>
                <a:gd name="T1" fmla="*/ 149 h 732"/>
                <a:gd name="T2" fmla="*/ 410 w 735"/>
                <a:gd name="T3" fmla="*/ 199 h 732"/>
                <a:gd name="T4" fmla="*/ 410 w 735"/>
                <a:gd name="T5" fmla="*/ 0 h 732"/>
                <a:gd name="T6" fmla="*/ 332 w 735"/>
                <a:gd name="T7" fmla="*/ 0 h 732"/>
                <a:gd name="T8" fmla="*/ 332 w 735"/>
                <a:gd name="T9" fmla="*/ 206 h 732"/>
                <a:gd name="T10" fmla="*/ 0 w 735"/>
                <a:gd name="T11" fmla="*/ 156 h 732"/>
                <a:gd name="T12" fmla="*/ 332 w 735"/>
                <a:gd name="T13" fmla="*/ 291 h 732"/>
                <a:gd name="T14" fmla="*/ 332 w 735"/>
                <a:gd name="T15" fmla="*/ 661 h 732"/>
                <a:gd name="T16" fmla="*/ 247 w 735"/>
                <a:gd name="T17" fmla="*/ 661 h 732"/>
                <a:gd name="T18" fmla="*/ 247 w 735"/>
                <a:gd name="T19" fmla="*/ 732 h 732"/>
                <a:gd name="T20" fmla="*/ 502 w 735"/>
                <a:gd name="T21" fmla="*/ 732 h 732"/>
                <a:gd name="T22" fmla="*/ 502 w 735"/>
                <a:gd name="T23" fmla="*/ 661 h 732"/>
                <a:gd name="T24" fmla="*/ 410 w 735"/>
                <a:gd name="T25" fmla="*/ 661 h 732"/>
                <a:gd name="T26" fmla="*/ 410 w 735"/>
                <a:gd name="T27" fmla="*/ 291 h 732"/>
                <a:gd name="T28" fmla="*/ 735 w 735"/>
                <a:gd name="T29" fmla="*/ 14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5" h="732">
                  <a:moveTo>
                    <a:pt x="735" y="149"/>
                  </a:moveTo>
                  <a:lnTo>
                    <a:pt x="410" y="199"/>
                  </a:lnTo>
                  <a:lnTo>
                    <a:pt x="410" y="0"/>
                  </a:lnTo>
                  <a:lnTo>
                    <a:pt x="332" y="0"/>
                  </a:lnTo>
                  <a:lnTo>
                    <a:pt x="332" y="206"/>
                  </a:lnTo>
                  <a:lnTo>
                    <a:pt x="0" y="156"/>
                  </a:lnTo>
                  <a:lnTo>
                    <a:pt x="332" y="291"/>
                  </a:lnTo>
                  <a:lnTo>
                    <a:pt x="332" y="661"/>
                  </a:lnTo>
                  <a:lnTo>
                    <a:pt x="247" y="661"/>
                  </a:lnTo>
                  <a:lnTo>
                    <a:pt x="247" y="732"/>
                  </a:lnTo>
                  <a:lnTo>
                    <a:pt x="502" y="732"/>
                  </a:lnTo>
                  <a:lnTo>
                    <a:pt x="502" y="661"/>
                  </a:lnTo>
                  <a:lnTo>
                    <a:pt x="410" y="661"/>
                  </a:lnTo>
                  <a:lnTo>
                    <a:pt x="410" y="291"/>
                  </a:lnTo>
                  <a:lnTo>
                    <a:pt x="735" y="149"/>
                  </a:ln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52" name="Oval 14"/>
            <p:cNvSpPr>
              <a:spLocks noChangeArrowheads="1"/>
            </p:cNvSpPr>
            <p:nvPr/>
          </p:nvSpPr>
          <p:spPr bwMode="auto">
            <a:xfrm>
              <a:off x="3482191" y="1117256"/>
              <a:ext cx="157163" cy="179387"/>
            </a:xfrm>
            <a:prstGeom prst="ellipse">
              <a:avLst/>
            </a:prstGeom>
            <a:solidFill>
              <a:srgbClr val="005CA7"/>
            </a:solidFill>
            <a:ln>
              <a:noFill/>
            </a:ln>
          </p:spPr>
          <p:txBody>
            <a:bodyPr vert="horz" wrap="square" lIns="91440" tIns="45720" rIns="91440" bIns="45720" numCol="1" anchor="t" anchorCtr="0" compatLnSpc="1"/>
            <a:lstStyle/>
            <a:p>
              <a:endParaRPr lang="zh-CN" altLang="en-US"/>
            </a:p>
          </p:txBody>
        </p:sp>
        <p:sp>
          <p:nvSpPr>
            <p:cNvPr id="53" name="Oval 15"/>
            <p:cNvSpPr>
              <a:spLocks noChangeArrowheads="1"/>
            </p:cNvSpPr>
            <p:nvPr/>
          </p:nvSpPr>
          <p:spPr bwMode="auto">
            <a:xfrm>
              <a:off x="4502953" y="1093443"/>
              <a:ext cx="158750" cy="180975"/>
            </a:xfrm>
            <a:prstGeom prst="ellipse">
              <a:avLst/>
            </a:prstGeom>
            <a:solidFill>
              <a:srgbClr val="005CA7"/>
            </a:solidFill>
            <a:ln>
              <a:noFill/>
            </a:ln>
          </p:spPr>
          <p:txBody>
            <a:bodyPr vert="horz" wrap="square" lIns="91440" tIns="45720" rIns="91440" bIns="45720" numCol="1" anchor="t" anchorCtr="0" compatLnSpc="1"/>
            <a:lstStyle/>
            <a:p>
              <a:endParaRPr lang="zh-CN" altLang="en-US"/>
            </a:p>
          </p:txBody>
        </p:sp>
        <p:sp>
          <p:nvSpPr>
            <p:cNvPr id="54" name="Freeform 16"/>
            <p:cNvSpPr/>
            <p:nvPr/>
          </p:nvSpPr>
          <p:spPr bwMode="auto">
            <a:xfrm>
              <a:off x="3256766" y="1804643"/>
              <a:ext cx="595313" cy="225425"/>
            </a:xfrm>
            <a:custGeom>
              <a:avLst/>
              <a:gdLst>
                <a:gd name="T0" fmla="*/ 27 w 53"/>
                <a:gd name="T1" fmla="*/ 20 h 20"/>
                <a:gd name="T2" fmla="*/ 53 w 53"/>
                <a:gd name="T3" fmla="*/ 0 h 20"/>
                <a:gd name="T4" fmla="*/ 0 w 53"/>
                <a:gd name="T5" fmla="*/ 0 h 20"/>
                <a:gd name="T6" fmla="*/ 27 w 53"/>
                <a:gd name="T7" fmla="*/ 20 h 20"/>
              </a:gdLst>
              <a:ahLst/>
              <a:cxnLst>
                <a:cxn ang="0">
                  <a:pos x="T0" y="T1"/>
                </a:cxn>
                <a:cxn ang="0">
                  <a:pos x="T2" y="T3"/>
                </a:cxn>
                <a:cxn ang="0">
                  <a:pos x="T4" y="T5"/>
                </a:cxn>
                <a:cxn ang="0">
                  <a:pos x="T6" y="T7"/>
                </a:cxn>
              </a:cxnLst>
              <a:rect l="0" t="0" r="r" b="b"/>
              <a:pathLst>
                <a:path w="53" h="20">
                  <a:moveTo>
                    <a:pt x="27" y="20"/>
                  </a:moveTo>
                  <a:cubicBezTo>
                    <a:pt x="41" y="20"/>
                    <a:pt x="53" y="11"/>
                    <a:pt x="53" y="0"/>
                  </a:cubicBezTo>
                  <a:cubicBezTo>
                    <a:pt x="0" y="0"/>
                    <a:pt x="0" y="0"/>
                    <a:pt x="0" y="0"/>
                  </a:cubicBezTo>
                  <a:cubicBezTo>
                    <a:pt x="0" y="11"/>
                    <a:pt x="12" y="20"/>
                    <a:pt x="27" y="20"/>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55" name="Freeform 17"/>
            <p:cNvSpPr/>
            <p:nvPr/>
          </p:nvSpPr>
          <p:spPr bwMode="auto">
            <a:xfrm>
              <a:off x="4290228" y="1804643"/>
              <a:ext cx="595313" cy="225425"/>
            </a:xfrm>
            <a:custGeom>
              <a:avLst/>
              <a:gdLst>
                <a:gd name="T0" fmla="*/ 26 w 53"/>
                <a:gd name="T1" fmla="*/ 20 h 20"/>
                <a:gd name="T2" fmla="*/ 53 w 53"/>
                <a:gd name="T3" fmla="*/ 0 h 20"/>
                <a:gd name="T4" fmla="*/ 0 w 53"/>
                <a:gd name="T5" fmla="*/ 0 h 20"/>
                <a:gd name="T6" fmla="*/ 26 w 53"/>
                <a:gd name="T7" fmla="*/ 20 h 20"/>
              </a:gdLst>
              <a:ahLst/>
              <a:cxnLst>
                <a:cxn ang="0">
                  <a:pos x="T0" y="T1"/>
                </a:cxn>
                <a:cxn ang="0">
                  <a:pos x="T2" y="T3"/>
                </a:cxn>
                <a:cxn ang="0">
                  <a:pos x="T4" y="T5"/>
                </a:cxn>
                <a:cxn ang="0">
                  <a:pos x="T6" y="T7"/>
                </a:cxn>
              </a:cxnLst>
              <a:rect l="0" t="0" r="r" b="b"/>
              <a:pathLst>
                <a:path w="53" h="20">
                  <a:moveTo>
                    <a:pt x="26" y="20"/>
                  </a:moveTo>
                  <a:cubicBezTo>
                    <a:pt x="41" y="20"/>
                    <a:pt x="53" y="11"/>
                    <a:pt x="53" y="0"/>
                  </a:cubicBezTo>
                  <a:cubicBezTo>
                    <a:pt x="0" y="0"/>
                    <a:pt x="0" y="0"/>
                    <a:pt x="0" y="0"/>
                  </a:cubicBezTo>
                  <a:cubicBezTo>
                    <a:pt x="0" y="11"/>
                    <a:pt x="12" y="20"/>
                    <a:pt x="26" y="20"/>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grpSp>
      <p:sp>
        <p:nvSpPr>
          <p:cNvPr id="57" name="文本框 56"/>
          <p:cNvSpPr txBox="1"/>
          <p:nvPr/>
        </p:nvSpPr>
        <p:spPr>
          <a:xfrm>
            <a:off x="4464787" y="3331207"/>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r>
              <a:rPr lang="zh-CN" altLang="en-US" dirty="0"/>
              <a:t>文献综述</a:t>
            </a:r>
          </a:p>
        </p:txBody>
      </p:sp>
      <p:sp>
        <p:nvSpPr>
          <p:cNvPr id="58" name="矩形 57"/>
          <p:cNvSpPr/>
          <p:nvPr/>
        </p:nvSpPr>
        <p:spPr>
          <a:xfrm>
            <a:off x="5226213" y="4340645"/>
            <a:ext cx="1739571" cy="400105"/>
          </a:xfrm>
          <a:prstGeom prst="rect">
            <a:avLst/>
          </a:prstGeom>
        </p:spPr>
        <p:txBody>
          <a:bodyPr wrap="none" lIns="91436" tIns="45718" rIns="91436" bIns="45718">
            <a:spAutoFit/>
          </a:bodyPr>
          <a:lstStyle/>
          <a:p>
            <a:pPr algn="ctr"/>
            <a:r>
              <a:rPr lang="en-US" altLang="zh-CN" sz="2000" dirty="0">
                <a:solidFill>
                  <a:schemeClr val="bg1">
                    <a:lumMod val="50000"/>
                  </a:schemeClr>
                </a:solidFill>
                <a:latin typeface="微软雅黑" panose="020B0503020204020204" pitchFamily="34" charset="-122"/>
                <a:ea typeface="微软雅黑" panose="020B0503020204020204" pitchFamily="34" charset="-122"/>
              </a:rPr>
              <a:t>Bibliography</a:t>
            </a:r>
          </a:p>
        </p:txBody>
      </p:sp>
      <p:grpSp>
        <p:nvGrpSpPr>
          <p:cNvPr id="59" name="组合 58"/>
          <p:cNvGrpSpPr/>
          <p:nvPr/>
        </p:nvGrpSpPr>
        <p:grpSpPr>
          <a:xfrm>
            <a:off x="7823200" y="3724153"/>
            <a:ext cx="4483099" cy="463214"/>
            <a:chOff x="743958" y="3475975"/>
            <a:chExt cx="753417" cy="0"/>
          </a:xfrm>
        </p:grpSpPr>
        <p:cxnSp>
          <p:nvCxnSpPr>
            <p:cNvPr id="63" name="直接连接符 62"/>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flipH="1">
            <a:off x="-139701" y="3718118"/>
            <a:ext cx="4483099" cy="463214"/>
            <a:chOff x="743958" y="3475975"/>
            <a:chExt cx="753417" cy="0"/>
          </a:xfrm>
        </p:grpSpPr>
        <p:cxnSp>
          <p:nvCxnSpPr>
            <p:cNvPr id="61" name="直接连接符 6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tretch>
            <a:fillRect/>
          </a:stretch>
        </p:blipFill>
        <p:spPr bwMode="auto">
          <a:xfrm>
            <a:off x="8687004" y="1962877"/>
            <a:ext cx="2305670" cy="1537113"/>
          </a:xfrm>
          <a:prstGeom prst="roundRect">
            <a:avLst>
              <a:gd name="adj" fmla="val 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tretch>
            <a:fillRect/>
          </a:stretch>
        </p:blipFill>
        <p:spPr bwMode="auto">
          <a:xfrm>
            <a:off x="1167370" y="1960965"/>
            <a:ext cx="2305670" cy="1537113"/>
          </a:xfrm>
          <a:prstGeom prst="roundRect">
            <a:avLst>
              <a:gd name="adj" fmla="val 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F:\PPT加油\免版权\buildings-984195_960_720.jp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3693574" y="1960965"/>
            <a:ext cx="2305670" cy="1537113"/>
          </a:xfrm>
          <a:prstGeom prst="roundRect">
            <a:avLst>
              <a:gd name="adj" fmla="val 0"/>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892" y="4439017"/>
            <a:ext cx="12197892" cy="2418983"/>
            <a:chOff x="-5892" y="4439017"/>
            <a:chExt cx="12197892" cy="2418983"/>
          </a:xfrm>
        </p:grpSpPr>
        <p:sp>
          <p:nvSpPr>
            <p:cNvPr id="4" name="矩形 3"/>
            <p:cNvSpPr/>
            <p:nvPr/>
          </p:nvSpPr>
          <p:spPr>
            <a:xfrm>
              <a:off x="-5892" y="4439017"/>
              <a:ext cx="12197892" cy="2418983"/>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1015" dirty="0"/>
                <a:t>。</a:t>
              </a:r>
            </a:p>
          </p:txBody>
        </p:sp>
        <p:grpSp>
          <p:nvGrpSpPr>
            <p:cNvPr id="23" name="组合 22"/>
            <p:cNvGrpSpPr/>
            <p:nvPr/>
          </p:nvGrpSpPr>
          <p:grpSpPr>
            <a:xfrm>
              <a:off x="405642" y="4546378"/>
              <a:ext cx="11633958" cy="1957149"/>
              <a:chOff x="405642" y="4459293"/>
              <a:chExt cx="11633958" cy="1957149"/>
            </a:xfrm>
          </p:grpSpPr>
          <p:sp>
            <p:nvSpPr>
              <p:cNvPr id="19" name="矩形 18"/>
              <p:cNvSpPr/>
              <p:nvPr/>
            </p:nvSpPr>
            <p:spPr>
              <a:xfrm>
                <a:off x="405642" y="4993490"/>
                <a:ext cx="11633958" cy="1422952"/>
              </a:xfrm>
              <a:prstGeom prst="rect">
                <a:avLst/>
              </a:prstGeom>
            </p:spPr>
            <p:txBody>
              <a:bodyPr wrap="square" lIns="91438" tIns="45719" rIns="91438" bIns="45719">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树结点分裂优化、插入路径选择、设计</a:t>
                </a:r>
                <a:r>
                  <a:rPr lang="en-US" altLang="zh-CN" sz="2000" dirty="0">
                    <a:solidFill>
                      <a:schemeClr val="bg1"/>
                    </a:solidFill>
                    <a:latin typeface="微软雅黑" panose="020B0503020204020204" pitchFamily="34" charset="-122"/>
                    <a:ea typeface="微软雅黑" panose="020B0503020204020204" pitchFamily="34" charset="-122"/>
                  </a:rPr>
                  <a:t>BMR</a:t>
                </a:r>
                <a:r>
                  <a:rPr lang="zh-CN" altLang="en-US" sz="2000" dirty="0">
                    <a:solidFill>
                      <a:schemeClr val="bg1"/>
                    </a:solidFill>
                    <a:latin typeface="微软雅黑" panose="020B0503020204020204" pitchFamily="34" charset="-122"/>
                    <a:ea typeface="微软雅黑" panose="020B0503020204020204" pitchFamily="34" charset="-122"/>
                  </a:rPr>
                  <a:t>的数学运算时复杂的数学原理需要论文帮助。原文是英文理解起来费劲，同时中文博客的翻译水平参差不齐造成了学习</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树的困难。除此之外，出于可视化的需要我们参考了百度地图</a:t>
                </a:r>
                <a:r>
                  <a:rPr lang="en-US" altLang="zh-CN" sz="2000" dirty="0" err="1">
                    <a:solidFill>
                      <a:schemeClr val="bg1"/>
                    </a:solidFill>
                    <a:latin typeface="微软雅黑" panose="020B0503020204020204" pitchFamily="34" charset="-122"/>
                    <a:ea typeface="微软雅黑" panose="020B0503020204020204" pitchFamily="34" charset="-122"/>
                  </a:rPr>
                  <a:t>api</a:t>
                </a:r>
                <a:r>
                  <a:rPr lang="zh-CN" altLang="en-US" sz="2000" dirty="0">
                    <a:solidFill>
                      <a:schemeClr val="bg1"/>
                    </a:solidFill>
                    <a:latin typeface="微软雅黑" panose="020B0503020204020204" pitchFamily="34" charset="-122"/>
                    <a:ea typeface="微软雅黑" panose="020B0503020204020204" pitchFamily="34" charset="-122"/>
                  </a:rPr>
                  <a:t>开发者文档。</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487952" y="4459293"/>
                <a:ext cx="2327820" cy="458906"/>
              </a:xfrm>
              <a:prstGeom prst="rect">
                <a:avLst/>
              </a:prstGeom>
            </p:spPr>
            <p:txBody>
              <a:bodyPr wrap="square" lIns="91438" tIns="45719" rIns="91438" bIns="45719">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文献选择与原因</a:t>
                </a:r>
                <a:endParaRPr lang="en-US" altLang="zh-CN" b="1"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551089" y="4918199"/>
                <a:ext cx="17852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6190289" y="1962877"/>
            <a:ext cx="2327820" cy="1537113"/>
            <a:chOff x="6190289" y="1962877"/>
            <a:chExt cx="2327820" cy="1537113"/>
          </a:xfrm>
        </p:grpSpPr>
        <p:sp>
          <p:nvSpPr>
            <p:cNvPr id="8" name="圆角矩形 7"/>
            <p:cNvSpPr/>
            <p:nvPr/>
          </p:nvSpPr>
          <p:spPr>
            <a:xfrm>
              <a:off x="6190289" y="1962877"/>
              <a:ext cx="2305670" cy="1537113"/>
            </a:xfrm>
            <a:prstGeom prst="roundRect">
              <a:avLst>
                <a:gd name="adj" fmla="val 0"/>
              </a:avLst>
            </a:prstGeom>
            <a:solidFill>
              <a:srgbClr val="005CA7"/>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4" name="矩形 23"/>
            <p:cNvSpPr/>
            <p:nvPr/>
          </p:nvSpPr>
          <p:spPr>
            <a:xfrm>
              <a:off x="6190289" y="2500068"/>
              <a:ext cx="2327820" cy="458906"/>
            </a:xfrm>
            <a:prstGeom prst="rect">
              <a:avLst/>
            </a:prstGeom>
          </p:spPr>
          <p:txBody>
            <a:bodyPr wrap="square" lIns="91438" tIns="45719" rIns="91438" bIns="45719">
              <a:spAutoFit/>
            </a:bodyPr>
            <a:lstStyle/>
            <a:p>
              <a:pPr algn="ct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描述结论</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666819" y="300264"/>
            <a:ext cx="3257149" cy="523220"/>
            <a:chOff x="666819" y="300264"/>
            <a:chExt cx="3257149" cy="523220"/>
          </a:xfrm>
        </p:grpSpPr>
        <p:sp>
          <p:nvSpPr>
            <p:cNvPr id="30" name="圆角矩形 29"/>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六、文献综述</a:t>
              </a:r>
            </a:p>
          </p:txBody>
        </p:sp>
      </p:grpSp>
    </p:spTree>
  </p:cSld>
  <p:clrMapOvr>
    <a:masterClrMapping/>
  </p:clrMapOvr>
  <p:transition spd="slow"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95676" y="1323658"/>
            <a:ext cx="3719140" cy="5139596"/>
            <a:chOff x="492200" y="1323658"/>
            <a:chExt cx="3719140" cy="5139596"/>
          </a:xfrm>
        </p:grpSpPr>
        <p:sp>
          <p:nvSpPr>
            <p:cNvPr id="10" name="直角三角形 69"/>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69"/>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35984" y="2225645"/>
              <a:ext cx="2701329"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35984" y="222564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788983" y="1323658"/>
              <a:ext cx="1136932" cy="1334681"/>
              <a:chOff x="6591300" y="1966752"/>
              <a:chExt cx="830580" cy="975045"/>
            </a:xfrm>
          </p:grpSpPr>
          <p:sp>
            <p:nvSpPr>
              <p:cNvPr id="15" name="任意多边形 14"/>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6" name="组合 35"/>
            <p:cNvGrpSpPr/>
            <p:nvPr/>
          </p:nvGrpSpPr>
          <p:grpSpPr>
            <a:xfrm>
              <a:off x="1237123" y="5341566"/>
              <a:ext cx="2244948" cy="445116"/>
              <a:chOff x="1232023" y="5736312"/>
              <a:chExt cx="2244948" cy="445116"/>
            </a:xfrm>
          </p:grpSpPr>
          <p:sp>
            <p:nvSpPr>
              <p:cNvPr id="37" name="圆角矩形 36"/>
              <p:cNvSpPr/>
              <p:nvPr/>
            </p:nvSpPr>
            <p:spPr>
              <a:xfrm>
                <a:off x="1232023"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268"/>
              <p:cNvSpPr txBox="1"/>
              <p:nvPr/>
            </p:nvSpPr>
            <p:spPr>
              <a:xfrm>
                <a:off x="1667770" y="5752707"/>
                <a:ext cx="1372952"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文献一</a:t>
                </a:r>
                <a:endParaRPr lang="en-US" altLang="zh-CN" dirty="0"/>
              </a:p>
            </p:txBody>
          </p:sp>
        </p:grpSp>
        <p:sp>
          <p:nvSpPr>
            <p:cNvPr id="45" name="矩形 44"/>
            <p:cNvSpPr/>
            <p:nvPr/>
          </p:nvSpPr>
          <p:spPr>
            <a:xfrm>
              <a:off x="1101597" y="2801280"/>
              <a:ext cx="2649130" cy="2308320"/>
            </a:xfrm>
            <a:prstGeom prst="rect">
              <a:avLst/>
            </a:prstGeom>
          </p:spPr>
          <p:txBody>
            <a:bodyPr wrap="square" lIns="91436" tIns="45718" rIns="91436" bIns="45718">
              <a:spAutoFit/>
            </a:bodyPr>
            <a:lstStyle/>
            <a:p>
              <a:r>
                <a:rPr lang="en-US" altLang="zh-CN" dirty="0">
                  <a:hlinkClick r:id="rId2" tooltip="sierra-buckner"/>
                </a:rPr>
                <a:t>Sierra Buckner</a:t>
              </a:r>
              <a:r>
                <a:rPr lang="en-US" altLang="zh-CN" dirty="0"/>
                <a:t>. R-tree: Indexing Structure for Data in Multi-dimensional Space .https://www.slideserve.com/sierra-buckner/r-tree-indexing-structure-for-data-in-multi-dimensional-space</a:t>
              </a:r>
              <a:endParaRPr lang="zh-CN" altLang="zh-CN" dirty="0"/>
            </a:p>
          </p:txBody>
        </p:sp>
      </p:grpSp>
      <p:grpSp>
        <p:nvGrpSpPr>
          <p:cNvPr id="35" name="组合 34"/>
          <p:cNvGrpSpPr/>
          <p:nvPr/>
        </p:nvGrpSpPr>
        <p:grpSpPr>
          <a:xfrm>
            <a:off x="2626532" y="1323658"/>
            <a:ext cx="3719140" cy="5139596"/>
            <a:chOff x="4208254" y="1323658"/>
            <a:chExt cx="3719140" cy="5139596"/>
          </a:xfrm>
        </p:grpSpPr>
        <p:grpSp>
          <p:nvGrpSpPr>
            <p:cNvPr id="18" name="组合 17"/>
            <p:cNvGrpSpPr/>
            <p:nvPr/>
          </p:nvGrpSpPr>
          <p:grpSpPr>
            <a:xfrm>
              <a:off x="4208254" y="1769833"/>
              <a:ext cx="3719140" cy="4693421"/>
              <a:chOff x="655912" y="2105133"/>
              <a:chExt cx="2607791" cy="4693421"/>
            </a:xfrm>
          </p:grpSpPr>
          <p:sp>
            <p:nvSpPr>
              <p:cNvPr id="19"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664101" y="1323658"/>
              <a:ext cx="2817075" cy="4463024"/>
              <a:chOff x="4664101" y="1323658"/>
              <a:chExt cx="2817075" cy="4463024"/>
            </a:xfrm>
          </p:grpSpPr>
          <p:grpSp>
            <p:nvGrpSpPr>
              <p:cNvPr id="23" name="组合 22"/>
              <p:cNvGrpSpPr/>
              <p:nvPr/>
            </p:nvGrpSpPr>
            <p:grpSpPr>
              <a:xfrm>
                <a:off x="5505037" y="1323658"/>
                <a:ext cx="1136932" cy="1334681"/>
                <a:chOff x="6591300" y="1966752"/>
                <a:chExt cx="830580" cy="975045"/>
              </a:xfrm>
            </p:grpSpPr>
            <p:sp>
              <p:nvSpPr>
                <p:cNvPr id="24" name="任意多边形 23"/>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9" name="组合 38"/>
              <p:cNvGrpSpPr/>
              <p:nvPr/>
            </p:nvGrpSpPr>
            <p:grpSpPr>
              <a:xfrm>
                <a:off x="4953177" y="5341566"/>
                <a:ext cx="2244948" cy="445116"/>
                <a:chOff x="4948077" y="5736312"/>
                <a:chExt cx="2244948" cy="445116"/>
              </a:xfrm>
            </p:grpSpPr>
            <p:sp>
              <p:nvSpPr>
                <p:cNvPr id="40" name="圆角矩形 39"/>
                <p:cNvSpPr/>
                <p:nvPr/>
              </p:nvSpPr>
              <p:spPr>
                <a:xfrm>
                  <a:off x="4948077"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68"/>
                <p:cNvSpPr txBox="1"/>
                <p:nvPr/>
              </p:nvSpPr>
              <p:spPr>
                <a:xfrm>
                  <a:off x="5367818" y="5755995"/>
                  <a:ext cx="1402534"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文献二</a:t>
                  </a:r>
                  <a:endParaRPr lang="en-US" altLang="zh-CN" dirty="0"/>
                </a:p>
              </p:txBody>
            </p:sp>
          </p:grpSp>
          <p:sp>
            <p:nvSpPr>
              <p:cNvPr id="46" name="矩形 45"/>
              <p:cNvSpPr/>
              <p:nvPr/>
            </p:nvSpPr>
            <p:spPr>
              <a:xfrm>
                <a:off x="4664101" y="2850812"/>
                <a:ext cx="2817075" cy="1754322"/>
              </a:xfrm>
              <a:prstGeom prst="rect">
                <a:avLst/>
              </a:prstGeom>
            </p:spPr>
            <p:txBody>
              <a:bodyPr wrap="square" lIns="91436" tIns="45718" rIns="91436" bIns="45718">
                <a:spAutoFit/>
              </a:bodyPr>
              <a:lstStyle/>
              <a:p>
                <a:r>
                  <a:rPr lang="zh-CN" altLang="zh-CN" dirty="0"/>
                  <a:t>逍遥书生</a:t>
                </a:r>
                <a:r>
                  <a:rPr lang="en-US" altLang="zh-CN" dirty="0"/>
                  <a:t>. GIS</a:t>
                </a:r>
                <a:r>
                  <a:rPr lang="zh-CN" altLang="zh-CN" dirty="0"/>
                  <a:t>笔记——</a:t>
                </a:r>
                <a:r>
                  <a:rPr lang="en-US" altLang="zh-CN" dirty="0"/>
                  <a:t>R*</a:t>
                </a:r>
                <a:r>
                  <a:rPr lang="zh-CN" altLang="zh-CN" dirty="0"/>
                  <a:t>树：一种高效且健壮的点和矩形访问方法（节译）</a:t>
                </a:r>
                <a:r>
                  <a:rPr lang="en-US" altLang="zh-CN" dirty="0"/>
                  <a:t>.http://blog.sina.com.cn/s/blog_672446ba0100uy2f.html</a:t>
                </a:r>
                <a:endParaRPr lang="zh-CN" altLang="zh-CN" dirty="0"/>
              </a:p>
            </p:txBody>
          </p:sp>
        </p:grpSp>
      </p:grpSp>
      <p:grpSp>
        <p:nvGrpSpPr>
          <p:cNvPr id="53" name="组合 52"/>
          <p:cNvGrpSpPr/>
          <p:nvPr/>
        </p:nvGrpSpPr>
        <p:grpSpPr>
          <a:xfrm>
            <a:off x="5514148" y="1277145"/>
            <a:ext cx="3907187" cy="5275262"/>
            <a:chOff x="7980661" y="1323658"/>
            <a:chExt cx="3719140" cy="5139596"/>
          </a:xfrm>
        </p:grpSpPr>
        <p:grpSp>
          <p:nvGrpSpPr>
            <p:cNvPr id="27" name="组合 26"/>
            <p:cNvGrpSpPr/>
            <p:nvPr/>
          </p:nvGrpSpPr>
          <p:grpSpPr>
            <a:xfrm>
              <a:off x="7980661" y="1769833"/>
              <a:ext cx="3719140" cy="4693421"/>
              <a:chOff x="655912" y="2105133"/>
              <a:chExt cx="2607791" cy="4693421"/>
            </a:xfrm>
          </p:grpSpPr>
          <p:sp>
            <p:nvSpPr>
              <p:cNvPr id="28"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9277444" y="1323658"/>
              <a:ext cx="1136932" cy="1334681"/>
              <a:chOff x="6591300" y="1966752"/>
              <a:chExt cx="830580" cy="975045"/>
            </a:xfrm>
          </p:grpSpPr>
          <p:sp>
            <p:nvSpPr>
              <p:cNvPr id="33" name="任意多边形 32"/>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p:nvGrpSpPr>
          <p:grpSpPr>
            <a:xfrm>
              <a:off x="8804593" y="5341566"/>
              <a:ext cx="2084760" cy="445116"/>
              <a:chOff x="8799493" y="5736312"/>
              <a:chExt cx="2084760" cy="445116"/>
            </a:xfrm>
          </p:grpSpPr>
          <p:sp>
            <p:nvSpPr>
              <p:cNvPr id="43" name="圆角矩形 42"/>
              <p:cNvSpPr/>
              <p:nvPr/>
            </p:nvSpPr>
            <p:spPr>
              <a:xfrm>
                <a:off x="8799493" y="5736312"/>
                <a:ext cx="2084760"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9289792" y="5754123"/>
                <a:ext cx="1127092" cy="400110"/>
              </a:xfrm>
              <a:prstGeom prst="rect">
                <a:avLst/>
              </a:prstGeom>
              <a:noFill/>
              <a:effectLst/>
            </p:spPr>
            <p:txBody>
              <a:bodyPr wrap="square" rtlCol="0">
                <a:spAutoFit/>
              </a:bodyPr>
              <a:lstStyle/>
              <a:p>
                <a:pPr algn="ctr"/>
                <a:r>
                  <a:rPr lang="zh-CN" altLang="en-US"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文献三</a:t>
                </a:r>
                <a:endParaRPr lang="en-US" altLang="zh-CN"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47" name="矩形 46"/>
            <p:cNvSpPr/>
            <p:nvPr/>
          </p:nvSpPr>
          <p:spPr>
            <a:xfrm>
              <a:off x="8824774" y="3227019"/>
              <a:ext cx="2154411" cy="377407"/>
            </a:xfrm>
            <a:prstGeom prst="rect">
              <a:avLst/>
            </a:prstGeom>
          </p:spPr>
          <p:txBody>
            <a:bodyPr wrap="square" lIns="91436" tIns="45718" rIns="91436" bIns="45718">
              <a:spAutoFit/>
            </a:bodyPr>
            <a:lstStyle/>
            <a:p>
              <a:pPr algn="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cxnSp>
        <p:nvCxnSpPr>
          <p:cNvPr id="48" name="直接连接符 47"/>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66819" y="300264"/>
            <a:ext cx="3257149" cy="523220"/>
            <a:chOff x="666819" y="300264"/>
            <a:chExt cx="3257149" cy="523220"/>
          </a:xfrm>
        </p:grpSpPr>
        <p:sp>
          <p:nvSpPr>
            <p:cNvPr id="51" name="圆角矩形 50"/>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六、文献综述</a:t>
              </a:r>
            </a:p>
          </p:txBody>
        </p:sp>
      </p:grpSp>
      <p:sp>
        <p:nvSpPr>
          <p:cNvPr id="2" name="矩形 1">
            <a:extLst>
              <a:ext uri="{FF2B5EF4-FFF2-40B4-BE49-F238E27FC236}">
                <a16:creationId xmlns:a16="http://schemas.microsoft.com/office/drawing/2014/main" id="{881C36AA-3BB8-4C0A-BE40-9B56A4BE4611}"/>
              </a:ext>
            </a:extLst>
          </p:cNvPr>
          <p:cNvSpPr/>
          <p:nvPr/>
        </p:nvSpPr>
        <p:spPr>
          <a:xfrm>
            <a:off x="6159512" y="2857406"/>
            <a:ext cx="2780277" cy="2031325"/>
          </a:xfrm>
          <a:prstGeom prst="rect">
            <a:avLst/>
          </a:prstGeom>
        </p:spPr>
        <p:txBody>
          <a:bodyPr wrap="square">
            <a:spAutoFit/>
          </a:bodyPr>
          <a:lstStyle/>
          <a:p>
            <a:r>
              <a:rPr lang="zh-CN" altLang="en-US" dirty="0"/>
              <a:t>佳佳牛 </a:t>
            </a:r>
            <a:r>
              <a:rPr lang="en-US" altLang="zh-CN" dirty="0"/>
              <a:t>.</a:t>
            </a:r>
            <a:r>
              <a:rPr lang="zh-CN" altLang="en-US" dirty="0"/>
              <a:t>空间数据索引</a:t>
            </a:r>
            <a:r>
              <a:rPr lang="en-US" altLang="zh-CN" dirty="0" err="1"/>
              <a:t>RTree</a:t>
            </a:r>
            <a:r>
              <a:rPr lang="zh-CN" altLang="en-US" dirty="0"/>
              <a:t>（</a:t>
            </a:r>
            <a:r>
              <a:rPr lang="en-US" altLang="zh-CN" dirty="0"/>
              <a:t>R</a:t>
            </a:r>
            <a:r>
              <a:rPr lang="zh-CN" altLang="en-US" dirty="0"/>
              <a:t>树）完全解析及</a:t>
            </a:r>
            <a:r>
              <a:rPr lang="en-US" altLang="zh-CN" dirty="0"/>
              <a:t>Java</a:t>
            </a:r>
            <a:r>
              <a:rPr lang="zh-CN" altLang="en-US" dirty="0"/>
              <a:t>实现 </a:t>
            </a:r>
            <a:r>
              <a:rPr lang="en-US" altLang="zh-CN" dirty="0"/>
              <a:t>. https://www.cnblogs.com/cmi-sh-love/p/kong-jian-shud-ju-suo-yinRTree-wan-quan-jie-xi-jiJa.html</a:t>
            </a:r>
            <a:endParaRPr lang="zh-CN" altLang="en-US" dirty="0"/>
          </a:p>
        </p:txBody>
      </p:sp>
      <p:grpSp>
        <p:nvGrpSpPr>
          <p:cNvPr id="54" name="组合 53">
            <a:extLst>
              <a:ext uri="{FF2B5EF4-FFF2-40B4-BE49-F238E27FC236}">
                <a16:creationId xmlns:a16="http://schemas.microsoft.com/office/drawing/2014/main" id="{B58F4D12-D7FE-4901-8DCB-0C27DD2B4835}"/>
              </a:ext>
            </a:extLst>
          </p:cNvPr>
          <p:cNvGrpSpPr/>
          <p:nvPr/>
        </p:nvGrpSpPr>
        <p:grpSpPr>
          <a:xfrm>
            <a:off x="8652895" y="1308353"/>
            <a:ext cx="3719140" cy="5139596"/>
            <a:chOff x="492200" y="1323658"/>
            <a:chExt cx="3719140" cy="5139596"/>
          </a:xfrm>
        </p:grpSpPr>
        <p:sp>
          <p:nvSpPr>
            <p:cNvPr id="55" name="直角三角形 69">
              <a:extLst>
                <a:ext uri="{FF2B5EF4-FFF2-40B4-BE49-F238E27FC236}">
                  <a16:creationId xmlns:a16="http://schemas.microsoft.com/office/drawing/2014/main" id="{FC82AD96-F04A-4871-8329-824295776A8F}"/>
                </a:ext>
              </a:extLst>
            </p:cNvPr>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69">
              <a:extLst>
                <a:ext uri="{FF2B5EF4-FFF2-40B4-BE49-F238E27FC236}">
                  <a16:creationId xmlns:a16="http://schemas.microsoft.com/office/drawing/2014/main" id="{122D4D7A-1782-40F2-8E9D-8DCC023194FC}"/>
                </a:ext>
              </a:extLst>
            </p:cNvPr>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7CBAA491-16DD-4D41-9AA0-1671765C3F16}"/>
                </a:ext>
              </a:extLst>
            </p:cNvPr>
            <p:cNvSpPr/>
            <p:nvPr/>
          </p:nvSpPr>
          <p:spPr>
            <a:xfrm>
              <a:off x="1035984" y="2225645"/>
              <a:ext cx="2701329"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BD8E3CBD-780F-40DD-8D5A-52B354F131BF}"/>
                </a:ext>
              </a:extLst>
            </p:cNvPr>
            <p:cNvSpPr/>
            <p:nvPr/>
          </p:nvSpPr>
          <p:spPr>
            <a:xfrm>
              <a:off x="1035984" y="222564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0C74E247-B168-4D87-9809-6313EE82936E}"/>
                </a:ext>
              </a:extLst>
            </p:cNvPr>
            <p:cNvGrpSpPr/>
            <p:nvPr/>
          </p:nvGrpSpPr>
          <p:grpSpPr>
            <a:xfrm>
              <a:off x="1788983" y="1323658"/>
              <a:ext cx="1136932" cy="1334681"/>
              <a:chOff x="6591300" y="1966752"/>
              <a:chExt cx="830580" cy="975045"/>
            </a:xfrm>
          </p:grpSpPr>
          <p:sp>
            <p:nvSpPr>
              <p:cNvPr id="64" name="任意多边形 14">
                <a:extLst>
                  <a:ext uri="{FF2B5EF4-FFF2-40B4-BE49-F238E27FC236}">
                    <a16:creationId xmlns:a16="http://schemas.microsoft.com/office/drawing/2014/main" id="{C07E24A4-1027-4AEB-8F29-E102F407B8D8}"/>
                  </a:ext>
                </a:extLst>
              </p:cNvPr>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15">
                <a:extLst>
                  <a:ext uri="{FF2B5EF4-FFF2-40B4-BE49-F238E27FC236}">
                    <a16:creationId xmlns:a16="http://schemas.microsoft.com/office/drawing/2014/main" id="{5FF6297C-5D45-4E1C-A5C7-9DB75064B210}"/>
                  </a:ext>
                </a:extLst>
              </p:cNvPr>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0" name="组合 59">
              <a:extLst>
                <a:ext uri="{FF2B5EF4-FFF2-40B4-BE49-F238E27FC236}">
                  <a16:creationId xmlns:a16="http://schemas.microsoft.com/office/drawing/2014/main" id="{1B598196-1388-4793-BD22-A74C39D2EF81}"/>
                </a:ext>
              </a:extLst>
            </p:cNvPr>
            <p:cNvGrpSpPr/>
            <p:nvPr/>
          </p:nvGrpSpPr>
          <p:grpSpPr>
            <a:xfrm>
              <a:off x="1237123" y="5341566"/>
              <a:ext cx="2244948" cy="445116"/>
              <a:chOff x="1232023" y="5736312"/>
              <a:chExt cx="2244948" cy="445116"/>
            </a:xfrm>
          </p:grpSpPr>
          <p:sp>
            <p:nvSpPr>
              <p:cNvPr id="62" name="圆角矩形 36">
                <a:extLst>
                  <a:ext uri="{FF2B5EF4-FFF2-40B4-BE49-F238E27FC236}">
                    <a16:creationId xmlns:a16="http://schemas.microsoft.com/office/drawing/2014/main" id="{D3260EB4-07B0-418C-9721-A9DA90B83FD4}"/>
                  </a:ext>
                </a:extLst>
              </p:cNvPr>
              <p:cNvSpPr/>
              <p:nvPr/>
            </p:nvSpPr>
            <p:spPr>
              <a:xfrm>
                <a:off x="1232023"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268">
                <a:extLst>
                  <a:ext uri="{FF2B5EF4-FFF2-40B4-BE49-F238E27FC236}">
                    <a16:creationId xmlns:a16="http://schemas.microsoft.com/office/drawing/2014/main" id="{4DD39C10-359D-4E28-ADBC-9178595550C3}"/>
                  </a:ext>
                </a:extLst>
              </p:cNvPr>
              <p:cNvSpPr txBox="1"/>
              <p:nvPr/>
            </p:nvSpPr>
            <p:spPr>
              <a:xfrm>
                <a:off x="1667770" y="5752707"/>
                <a:ext cx="1372952"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文献四</a:t>
                </a:r>
                <a:endParaRPr lang="en-US" altLang="zh-CN" dirty="0"/>
              </a:p>
            </p:txBody>
          </p:sp>
        </p:grpSp>
        <p:sp>
          <p:nvSpPr>
            <p:cNvPr id="61" name="矩形 60">
              <a:extLst>
                <a:ext uri="{FF2B5EF4-FFF2-40B4-BE49-F238E27FC236}">
                  <a16:creationId xmlns:a16="http://schemas.microsoft.com/office/drawing/2014/main" id="{F49C6ADB-BAB4-49D9-B1A9-9C3F381F71BF}"/>
                </a:ext>
              </a:extLst>
            </p:cNvPr>
            <p:cNvSpPr/>
            <p:nvPr/>
          </p:nvSpPr>
          <p:spPr>
            <a:xfrm>
              <a:off x="1101597" y="2801280"/>
              <a:ext cx="2649130" cy="1754322"/>
            </a:xfrm>
            <a:prstGeom prst="rect">
              <a:avLst/>
            </a:prstGeom>
          </p:spPr>
          <p:txBody>
            <a:bodyPr wrap="square" lIns="91436" tIns="45718" rIns="91436" bIns="45718">
              <a:spAutoFit/>
            </a:bodyPr>
            <a:lstStyle/>
            <a:p>
              <a:r>
                <a:rPr lang="en-US" altLang="zh-CN" dirty="0"/>
                <a:t> A Guttman ‘R-trees a dynamic index structure for spatial searching’, Proc ACM SIGMOD</a:t>
              </a:r>
            </a:p>
            <a:p>
              <a:r>
                <a:rPr lang="en-US" altLang="zh-CN" dirty="0"/>
                <a:t>Int Conf on Management of Data, 47-57, 1984.</a:t>
              </a:r>
            </a:p>
          </p:txBody>
        </p:sp>
      </p:grpSp>
    </p:spTree>
  </p:cSld>
  <p:clrMapOvr>
    <a:masterClrMapping/>
  </p:clrMapOvr>
  <p:transition spd="slow" advTm="0">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95676" y="1323658"/>
            <a:ext cx="3719140" cy="5139596"/>
            <a:chOff x="492200" y="1323658"/>
            <a:chExt cx="3719140" cy="5139596"/>
          </a:xfrm>
        </p:grpSpPr>
        <p:sp>
          <p:nvSpPr>
            <p:cNvPr id="10" name="直角三角形 69"/>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69"/>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35984" y="2225645"/>
              <a:ext cx="2701329"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35984" y="222564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788983" y="1323658"/>
              <a:ext cx="1136932" cy="1334681"/>
              <a:chOff x="6591300" y="1966752"/>
              <a:chExt cx="830580" cy="975045"/>
            </a:xfrm>
          </p:grpSpPr>
          <p:sp>
            <p:nvSpPr>
              <p:cNvPr id="15" name="任意多边形 14"/>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6" name="组合 35"/>
            <p:cNvGrpSpPr/>
            <p:nvPr/>
          </p:nvGrpSpPr>
          <p:grpSpPr>
            <a:xfrm>
              <a:off x="1237123" y="5341566"/>
              <a:ext cx="2244948" cy="445116"/>
              <a:chOff x="1232023" y="5736312"/>
              <a:chExt cx="2244948" cy="445116"/>
            </a:xfrm>
          </p:grpSpPr>
          <p:sp>
            <p:nvSpPr>
              <p:cNvPr id="37" name="圆角矩形 36"/>
              <p:cNvSpPr/>
              <p:nvPr/>
            </p:nvSpPr>
            <p:spPr>
              <a:xfrm>
                <a:off x="1232023"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268"/>
              <p:cNvSpPr txBox="1"/>
              <p:nvPr/>
            </p:nvSpPr>
            <p:spPr>
              <a:xfrm>
                <a:off x="1667770" y="5752707"/>
                <a:ext cx="1372952"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文献五</a:t>
                </a:r>
                <a:endParaRPr lang="en-US" altLang="zh-CN" dirty="0"/>
              </a:p>
            </p:txBody>
          </p:sp>
        </p:grpSp>
        <p:sp>
          <p:nvSpPr>
            <p:cNvPr id="45" name="矩形 44"/>
            <p:cNvSpPr/>
            <p:nvPr/>
          </p:nvSpPr>
          <p:spPr>
            <a:xfrm>
              <a:off x="1039907" y="2712593"/>
              <a:ext cx="2690985" cy="2862318"/>
            </a:xfrm>
            <a:prstGeom prst="rect">
              <a:avLst/>
            </a:prstGeom>
          </p:spPr>
          <p:txBody>
            <a:bodyPr wrap="square" lIns="91436" tIns="45718" rIns="91436" bIns="45718">
              <a:spAutoFit/>
            </a:bodyPr>
            <a:lstStyle/>
            <a:p>
              <a:r>
                <a:rPr lang="en-US" altLang="zh-CN" dirty="0"/>
                <a:t>Beckmann., </a:t>
              </a:r>
              <a:r>
                <a:rPr lang="en-US" altLang="zh-CN" dirty="0" err="1"/>
                <a:t>Kriegel</a:t>
              </a:r>
              <a:r>
                <a:rPr lang="en-US" altLang="zh-CN" dirty="0"/>
                <a:t>., Schneider, and Seeger. 1990. The R*-tree: An</a:t>
              </a:r>
            </a:p>
            <a:p>
              <a:r>
                <a:rPr lang="en-US" altLang="zh-CN" dirty="0"/>
                <a:t>Efficient and Robust Access Method for Points and Rectangles, Proc. ACM SIGMOD Int.</a:t>
              </a:r>
            </a:p>
            <a:p>
              <a:r>
                <a:rPr lang="en-US" altLang="zh-CN" dirty="0"/>
                <a:t>Conf. on Management of Data, Atlantic City, NJ, 1990, pp. 322-331.</a:t>
              </a:r>
            </a:p>
          </p:txBody>
        </p:sp>
      </p:grpSp>
      <p:grpSp>
        <p:nvGrpSpPr>
          <p:cNvPr id="35" name="组合 34"/>
          <p:cNvGrpSpPr/>
          <p:nvPr/>
        </p:nvGrpSpPr>
        <p:grpSpPr>
          <a:xfrm>
            <a:off x="2626532" y="1323658"/>
            <a:ext cx="3719140" cy="5139596"/>
            <a:chOff x="4208254" y="1323658"/>
            <a:chExt cx="3719140" cy="5139596"/>
          </a:xfrm>
        </p:grpSpPr>
        <p:grpSp>
          <p:nvGrpSpPr>
            <p:cNvPr id="18" name="组合 17"/>
            <p:cNvGrpSpPr/>
            <p:nvPr/>
          </p:nvGrpSpPr>
          <p:grpSpPr>
            <a:xfrm>
              <a:off x="4208254" y="1769833"/>
              <a:ext cx="3719140" cy="4693421"/>
              <a:chOff x="655912" y="2105133"/>
              <a:chExt cx="2607791" cy="4693421"/>
            </a:xfrm>
          </p:grpSpPr>
          <p:sp>
            <p:nvSpPr>
              <p:cNvPr id="19"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664101" y="1323658"/>
              <a:ext cx="2817075" cy="4463024"/>
              <a:chOff x="4664101" y="1323658"/>
              <a:chExt cx="2817075" cy="4463024"/>
            </a:xfrm>
          </p:grpSpPr>
          <p:grpSp>
            <p:nvGrpSpPr>
              <p:cNvPr id="23" name="组合 22"/>
              <p:cNvGrpSpPr/>
              <p:nvPr/>
            </p:nvGrpSpPr>
            <p:grpSpPr>
              <a:xfrm>
                <a:off x="5505037" y="1323658"/>
                <a:ext cx="1136932" cy="1334681"/>
                <a:chOff x="6591300" y="1966752"/>
                <a:chExt cx="830580" cy="975045"/>
              </a:xfrm>
            </p:grpSpPr>
            <p:sp>
              <p:nvSpPr>
                <p:cNvPr id="24" name="任意多边形 23"/>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9" name="组合 38"/>
              <p:cNvGrpSpPr/>
              <p:nvPr/>
            </p:nvGrpSpPr>
            <p:grpSpPr>
              <a:xfrm>
                <a:off x="4953177" y="5341566"/>
                <a:ext cx="2244948" cy="445116"/>
                <a:chOff x="4948077" y="5736312"/>
                <a:chExt cx="2244948" cy="445116"/>
              </a:xfrm>
            </p:grpSpPr>
            <p:sp>
              <p:nvSpPr>
                <p:cNvPr id="40" name="圆角矩形 39"/>
                <p:cNvSpPr/>
                <p:nvPr/>
              </p:nvSpPr>
              <p:spPr>
                <a:xfrm>
                  <a:off x="4948077"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68"/>
                <p:cNvSpPr txBox="1"/>
                <p:nvPr/>
              </p:nvSpPr>
              <p:spPr>
                <a:xfrm>
                  <a:off x="5399306" y="5754710"/>
                  <a:ext cx="1402534"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文献六</a:t>
                  </a:r>
                  <a:endParaRPr lang="en-US" altLang="zh-CN" dirty="0"/>
                </a:p>
              </p:txBody>
            </p:sp>
          </p:grpSp>
          <p:sp>
            <p:nvSpPr>
              <p:cNvPr id="46" name="矩形 45"/>
              <p:cNvSpPr/>
              <p:nvPr/>
            </p:nvSpPr>
            <p:spPr>
              <a:xfrm>
                <a:off x="4664101" y="2850812"/>
                <a:ext cx="2817075" cy="923326"/>
              </a:xfrm>
              <a:prstGeom prst="rect">
                <a:avLst/>
              </a:prstGeom>
            </p:spPr>
            <p:txBody>
              <a:bodyPr wrap="square" lIns="91436" tIns="45718" rIns="91436" bIns="45718">
                <a:spAutoFit/>
              </a:bodyPr>
              <a:lstStyle/>
              <a:p>
                <a:r>
                  <a:rPr lang="pt-BR" altLang="zh-CN" dirty="0"/>
                  <a:t>Wikipedia. R*tree . https://en.wikipedia.org/wiki/R*_tree</a:t>
                </a:r>
                <a:endParaRPr lang="zh-CN" altLang="zh-CN" dirty="0"/>
              </a:p>
            </p:txBody>
          </p:sp>
        </p:grpSp>
      </p:grpSp>
      <p:grpSp>
        <p:nvGrpSpPr>
          <p:cNvPr id="53" name="组合 52"/>
          <p:cNvGrpSpPr/>
          <p:nvPr/>
        </p:nvGrpSpPr>
        <p:grpSpPr>
          <a:xfrm>
            <a:off x="5514148" y="1277145"/>
            <a:ext cx="3907187" cy="5275262"/>
            <a:chOff x="7980661" y="1323658"/>
            <a:chExt cx="3719140" cy="5139596"/>
          </a:xfrm>
        </p:grpSpPr>
        <p:grpSp>
          <p:nvGrpSpPr>
            <p:cNvPr id="27" name="组合 26"/>
            <p:cNvGrpSpPr/>
            <p:nvPr/>
          </p:nvGrpSpPr>
          <p:grpSpPr>
            <a:xfrm>
              <a:off x="7980661" y="1769833"/>
              <a:ext cx="3719140" cy="4693421"/>
              <a:chOff x="655912" y="2105133"/>
              <a:chExt cx="2607791" cy="4693421"/>
            </a:xfrm>
          </p:grpSpPr>
          <p:sp>
            <p:nvSpPr>
              <p:cNvPr id="28"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37203" y="2560945"/>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9277444" y="1323658"/>
              <a:ext cx="1136932" cy="1334681"/>
              <a:chOff x="6591300" y="1966752"/>
              <a:chExt cx="830580" cy="975045"/>
            </a:xfrm>
          </p:grpSpPr>
          <p:sp>
            <p:nvSpPr>
              <p:cNvPr id="33" name="任意多边形 32"/>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p:nvGrpSpPr>
          <p:grpSpPr>
            <a:xfrm>
              <a:off x="8804593" y="5341566"/>
              <a:ext cx="2084760" cy="445116"/>
              <a:chOff x="8799493" y="5736312"/>
              <a:chExt cx="2084760" cy="445116"/>
            </a:xfrm>
          </p:grpSpPr>
          <p:sp>
            <p:nvSpPr>
              <p:cNvPr id="43" name="圆角矩形 42"/>
              <p:cNvSpPr/>
              <p:nvPr/>
            </p:nvSpPr>
            <p:spPr>
              <a:xfrm>
                <a:off x="8799493" y="5736312"/>
                <a:ext cx="2084760"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9289792" y="5754123"/>
                <a:ext cx="1127092" cy="400110"/>
              </a:xfrm>
              <a:prstGeom prst="rect">
                <a:avLst/>
              </a:prstGeom>
              <a:noFill/>
              <a:effectLst/>
            </p:spPr>
            <p:txBody>
              <a:bodyPr wrap="square" rtlCol="0">
                <a:spAutoFit/>
              </a:bodyPr>
              <a:lstStyle/>
              <a:p>
                <a:pPr algn="ctr"/>
                <a:r>
                  <a:rPr lang="zh-CN" altLang="en-US"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文献七</a:t>
                </a:r>
                <a:endParaRPr lang="en-US" altLang="zh-CN"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47" name="矩形 46"/>
            <p:cNvSpPr/>
            <p:nvPr/>
          </p:nvSpPr>
          <p:spPr>
            <a:xfrm>
              <a:off x="8824774" y="3227019"/>
              <a:ext cx="2154411" cy="377407"/>
            </a:xfrm>
            <a:prstGeom prst="rect">
              <a:avLst/>
            </a:prstGeom>
          </p:spPr>
          <p:txBody>
            <a:bodyPr wrap="square" lIns="91436" tIns="45718" rIns="91436" bIns="45718">
              <a:spAutoFit/>
            </a:bodyPr>
            <a:lstStyle/>
            <a:p>
              <a:pPr algn="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cxnSp>
        <p:nvCxnSpPr>
          <p:cNvPr id="48" name="直接连接符 47"/>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66819" y="300264"/>
            <a:ext cx="3257149" cy="523220"/>
            <a:chOff x="666819" y="300264"/>
            <a:chExt cx="3257149" cy="523220"/>
          </a:xfrm>
        </p:grpSpPr>
        <p:sp>
          <p:nvSpPr>
            <p:cNvPr id="51" name="圆角矩形 50"/>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六、文献综述</a:t>
              </a:r>
            </a:p>
          </p:txBody>
        </p:sp>
      </p:grpSp>
      <p:sp>
        <p:nvSpPr>
          <p:cNvPr id="2" name="矩形 1">
            <a:extLst>
              <a:ext uri="{FF2B5EF4-FFF2-40B4-BE49-F238E27FC236}">
                <a16:creationId xmlns:a16="http://schemas.microsoft.com/office/drawing/2014/main" id="{881C36AA-3BB8-4C0A-BE40-9B56A4BE4611}"/>
              </a:ext>
            </a:extLst>
          </p:cNvPr>
          <p:cNvSpPr/>
          <p:nvPr/>
        </p:nvSpPr>
        <p:spPr>
          <a:xfrm>
            <a:off x="6159512" y="2857406"/>
            <a:ext cx="2780277" cy="1477328"/>
          </a:xfrm>
          <a:prstGeom prst="rect">
            <a:avLst/>
          </a:prstGeom>
        </p:spPr>
        <p:txBody>
          <a:bodyPr wrap="square">
            <a:spAutoFit/>
          </a:bodyPr>
          <a:lstStyle/>
          <a:p>
            <a:r>
              <a:rPr lang="en-US" altLang="zh-CN" dirty="0" err="1"/>
              <a:t>Amesteur</a:t>
            </a:r>
            <a:r>
              <a:rPr lang="en-US" altLang="zh-CN" dirty="0"/>
              <a:t>. </a:t>
            </a:r>
            <a:r>
              <a:rPr lang="zh-CN" altLang="en-US" dirty="0"/>
              <a:t>常见的空间索引方法 </a:t>
            </a:r>
            <a:r>
              <a:rPr lang="en-US" altLang="zh-CN" dirty="0"/>
              <a:t>. https://blog.csdn.net/Amesteur/article/details/80392679</a:t>
            </a:r>
            <a:endParaRPr lang="zh-CN" altLang="en-US" dirty="0"/>
          </a:p>
        </p:txBody>
      </p:sp>
      <p:grpSp>
        <p:nvGrpSpPr>
          <p:cNvPr id="54" name="组合 53">
            <a:extLst>
              <a:ext uri="{FF2B5EF4-FFF2-40B4-BE49-F238E27FC236}">
                <a16:creationId xmlns:a16="http://schemas.microsoft.com/office/drawing/2014/main" id="{B58F4D12-D7FE-4901-8DCB-0C27DD2B4835}"/>
              </a:ext>
            </a:extLst>
          </p:cNvPr>
          <p:cNvGrpSpPr/>
          <p:nvPr/>
        </p:nvGrpSpPr>
        <p:grpSpPr>
          <a:xfrm>
            <a:off x="8652895" y="1308353"/>
            <a:ext cx="3719140" cy="5139596"/>
            <a:chOff x="492200" y="1323658"/>
            <a:chExt cx="3719140" cy="5139596"/>
          </a:xfrm>
        </p:grpSpPr>
        <p:sp>
          <p:nvSpPr>
            <p:cNvPr id="55" name="直角三角形 69">
              <a:extLst>
                <a:ext uri="{FF2B5EF4-FFF2-40B4-BE49-F238E27FC236}">
                  <a16:creationId xmlns:a16="http://schemas.microsoft.com/office/drawing/2014/main" id="{FC82AD96-F04A-4871-8329-824295776A8F}"/>
                </a:ext>
              </a:extLst>
            </p:cNvPr>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69">
              <a:extLst>
                <a:ext uri="{FF2B5EF4-FFF2-40B4-BE49-F238E27FC236}">
                  <a16:creationId xmlns:a16="http://schemas.microsoft.com/office/drawing/2014/main" id="{122D4D7A-1782-40F2-8E9D-8DCC023194FC}"/>
                </a:ext>
              </a:extLst>
            </p:cNvPr>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7CBAA491-16DD-4D41-9AA0-1671765C3F16}"/>
                </a:ext>
              </a:extLst>
            </p:cNvPr>
            <p:cNvSpPr/>
            <p:nvPr/>
          </p:nvSpPr>
          <p:spPr>
            <a:xfrm>
              <a:off x="1035984" y="2225645"/>
              <a:ext cx="2701329"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BD8E3CBD-780F-40DD-8D5A-52B354F131BF}"/>
                </a:ext>
              </a:extLst>
            </p:cNvPr>
            <p:cNvSpPr/>
            <p:nvPr/>
          </p:nvSpPr>
          <p:spPr>
            <a:xfrm>
              <a:off x="1035984" y="222564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0C74E247-B168-4D87-9809-6313EE82936E}"/>
                </a:ext>
              </a:extLst>
            </p:cNvPr>
            <p:cNvGrpSpPr/>
            <p:nvPr/>
          </p:nvGrpSpPr>
          <p:grpSpPr>
            <a:xfrm>
              <a:off x="1788983" y="1323658"/>
              <a:ext cx="1136932" cy="1334681"/>
              <a:chOff x="6591300" y="1966752"/>
              <a:chExt cx="830580" cy="975045"/>
            </a:xfrm>
          </p:grpSpPr>
          <p:sp>
            <p:nvSpPr>
              <p:cNvPr id="64" name="任意多边形 14">
                <a:extLst>
                  <a:ext uri="{FF2B5EF4-FFF2-40B4-BE49-F238E27FC236}">
                    <a16:creationId xmlns:a16="http://schemas.microsoft.com/office/drawing/2014/main" id="{C07E24A4-1027-4AEB-8F29-E102F407B8D8}"/>
                  </a:ext>
                </a:extLst>
              </p:cNvPr>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15">
                <a:extLst>
                  <a:ext uri="{FF2B5EF4-FFF2-40B4-BE49-F238E27FC236}">
                    <a16:creationId xmlns:a16="http://schemas.microsoft.com/office/drawing/2014/main" id="{5FF6297C-5D45-4E1C-A5C7-9DB75064B210}"/>
                  </a:ext>
                </a:extLst>
              </p:cNvPr>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0" name="组合 59">
              <a:extLst>
                <a:ext uri="{FF2B5EF4-FFF2-40B4-BE49-F238E27FC236}">
                  <a16:creationId xmlns:a16="http://schemas.microsoft.com/office/drawing/2014/main" id="{1B598196-1388-4793-BD22-A74C39D2EF81}"/>
                </a:ext>
              </a:extLst>
            </p:cNvPr>
            <p:cNvGrpSpPr/>
            <p:nvPr/>
          </p:nvGrpSpPr>
          <p:grpSpPr>
            <a:xfrm>
              <a:off x="1237123" y="5341566"/>
              <a:ext cx="2244948" cy="445116"/>
              <a:chOff x="1232023" y="5736312"/>
              <a:chExt cx="2244948" cy="445116"/>
            </a:xfrm>
          </p:grpSpPr>
          <p:sp>
            <p:nvSpPr>
              <p:cNvPr id="62" name="圆角矩形 36">
                <a:extLst>
                  <a:ext uri="{FF2B5EF4-FFF2-40B4-BE49-F238E27FC236}">
                    <a16:creationId xmlns:a16="http://schemas.microsoft.com/office/drawing/2014/main" id="{D3260EB4-07B0-418C-9721-A9DA90B83FD4}"/>
                  </a:ext>
                </a:extLst>
              </p:cNvPr>
              <p:cNvSpPr/>
              <p:nvPr/>
            </p:nvSpPr>
            <p:spPr>
              <a:xfrm>
                <a:off x="1232023" y="5736312"/>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268">
                <a:extLst>
                  <a:ext uri="{FF2B5EF4-FFF2-40B4-BE49-F238E27FC236}">
                    <a16:creationId xmlns:a16="http://schemas.microsoft.com/office/drawing/2014/main" id="{4DD39C10-359D-4E28-ADBC-9178595550C3}"/>
                  </a:ext>
                </a:extLst>
              </p:cNvPr>
              <p:cNvSpPr txBox="1"/>
              <p:nvPr/>
            </p:nvSpPr>
            <p:spPr>
              <a:xfrm>
                <a:off x="1667770" y="5752707"/>
                <a:ext cx="1372952" cy="400110"/>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dirty="0"/>
                  <a:t>文献八</a:t>
                </a:r>
                <a:endParaRPr lang="en-US" altLang="zh-CN" dirty="0"/>
              </a:p>
            </p:txBody>
          </p:sp>
        </p:grpSp>
        <p:sp>
          <p:nvSpPr>
            <p:cNvPr id="61" name="矩形 60">
              <a:extLst>
                <a:ext uri="{FF2B5EF4-FFF2-40B4-BE49-F238E27FC236}">
                  <a16:creationId xmlns:a16="http://schemas.microsoft.com/office/drawing/2014/main" id="{F49C6ADB-BAB4-49D9-B1A9-9C3F381F71BF}"/>
                </a:ext>
              </a:extLst>
            </p:cNvPr>
            <p:cNvSpPr/>
            <p:nvPr/>
          </p:nvSpPr>
          <p:spPr>
            <a:xfrm>
              <a:off x="1101597" y="2801280"/>
              <a:ext cx="2649130" cy="1477323"/>
            </a:xfrm>
            <a:prstGeom prst="rect">
              <a:avLst/>
            </a:prstGeom>
          </p:spPr>
          <p:txBody>
            <a:bodyPr wrap="square" lIns="91436" tIns="45718" rIns="91436" bIns="45718">
              <a:spAutoFit/>
            </a:bodyPr>
            <a:lstStyle/>
            <a:p>
              <a:r>
                <a:rPr lang="zh-CN" altLang="en-US" dirty="0"/>
                <a:t>百度地图</a:t>
              </a:r>
              <a:r>
                <a:rPr lang="en-US" altLang="zh-CN" dirty="0" err="1"/>
                <a:t>api</a:t>
              </a:r>
              <a:r>
                <a:rPr lang="zh-CN" altLang="en-US" dirty="0"/>
                <a:t>开发者文档</a:t>
              </a:r>
              <a:r>
                <a:rPr lang="en-US" altLang="zh-CN" dirty="0"/>
                <a:t>JavaScript http://lbsyun.baidu.com/index.php?title=jspopularGL</a:t>
              </a:r>
            </a:p>
          </p:txBody>
        </p:sp>
      </p:grpSp>
    </p:spTree>
    <p:extLst>
      <p:ext uri="{BB962C8B-B14F-4D97-AF65-F5344CB8AC3E}">
        <p14:creationId xmlns:p14="http://schemas.microsoft.com/office/powerpoint/2010/main" val="2615706455"/>
      </p:ext>
    </p:extLst>
  </p:cSld>
  <p:clrMapOvr>
    <a:masterClrMapping/>
  </p:clrMapOvr>
  <p:transition spd="slow" advTm="0">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89129" y="1519004"/>
            <a:ext cx="3514299" cy="3565522"/>
            <a:chOff x="1295511" y="1384930"/>
            <a:chExt cx="4015043" cy="4073566"/>
          </a:xfrm>
        </p:grpSpPr>
        <p:sp>
          <p:nvSpPr>
            <p:cNvPr id="5" name="椭圆 4"/>
            <p:cNvSpPr/>
            <p:nvPr/>
          </p:nvSpPr>
          <p:spPr>
            <a:xfrm>
              <a:off x="2970313" y="26461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0438" y="30273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72764" y="314906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0697" y="29843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59614" y="308463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53075" y="33656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20748" y="35934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68319" y="34795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426571" y="368256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76353" y="3796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3336" y="39457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41008" y="36610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044025" y="34365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477941" y="36581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64130" y="38662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80868" y="40279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628047" y="3501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99630" y="329801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367302" y="289198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46212"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456457"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44025" y="298526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07671" y="28830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841007" y="28704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440872"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6122" y="241827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965677" y="191505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47983"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1207" y="16738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434430" y="15819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635460" y="172520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439135" y="19580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35460" y="223267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91392" y="14278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080592" y="16523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304023" y="167257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390462" y="189229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364357" y="13849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458047" y="169536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34169" y="2015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246912" y="230763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970313" y="22646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684998" y="268494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320814" y="26608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169748" y="312758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371905" y="33230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592314" y="28960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364356" y="27064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981815" y="26691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914142" y="237248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62135" y="16725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912407" y="179319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612348" y="207975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23193" y="18884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480227" y="248594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37036" y="28243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477093" y="291215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086054" y="301869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267588" y="319629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199916" y="365953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156949" y="381665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477093" y="35719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922569" y="418582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96899" y="40488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99916" y="396832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35466" y="43649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658537" y="4377442"/>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964440" y="461645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23407" y="508272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4320175" y="480828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226860" y="436491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20059" y="415070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182950" y="411398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117159" y="451611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738565" y="4702304"/>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621597" y="459335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345302" y="436201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526467" y="503800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943458" y="541553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405087" y="521431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699264" y="511332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383603" y="472366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631021" y="476492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269724" y="447314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2673988" y="424542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707097" y="4266908"/>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086359" y="449463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987159" y="49335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698762" y="45949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167854" y="457929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923539" y="438077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652504" y="386347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383994" y="379516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686856" y="4319045"/>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3740151" y="372311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4117159" y="3515183"/>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83050" y="3107660"/>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4898116" y="3232101"/>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4701504" y="2901857"/>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828018" y="278961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49501" y="386769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748330" y="472466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248049" y="371071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19473" y="3084423"/>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816302" y="3107564"/>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56361" y="413675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391652" y="39500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255652" y="407092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3126685" y="49335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2194973" y="503375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4679924" y="47221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919598" y="372105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4008635" y="304880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805102" y="3258451"/>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527672" y="3098450"/>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298596" y="2880278"/>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5124549" y="264188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4051697" y="162495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764925" y="1853109"/>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105106" y="147086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600017" y="1419775"/>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684902" y="2393967"/>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2446739" y="2579782"/>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190950" y="391075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387629" y="44204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1520907" y="444960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95511" y="3766083"/>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2444776" y="317014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2129325" y="250966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171430" y="22689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2771026" y="2075639"/>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436318" y="2368366"/>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3483404" y="258160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3892563" y="2147585"/>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3970325" y="1955418"/>
              <a:ext cx="81373" cy="81372"/>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4430007" y="2171128"/>
              <a:ext cx="47085" cy="47085"/>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4382922" y="237248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5003133" y="3107660"/>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4876671" y="349223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4718720" y="33379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4204433" y="322916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3641613" y="3446335"/>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4052964" y="3970764"/>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3802265" y="4188709"/>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020323" y="5079791"/>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834454" y="4904516"/>
              <a:ext cx="45898" cy="45898"/>
            </a:xfrm>
            <a:prstGeom prst="rect">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3023576" y="510755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691717" y="4036199"/>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585123" y="406413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300970" y="396685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772213" y="3032167"/>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1484061" y="3345355"/>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40526" y="25258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3846665" y="2548773"/>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5101600" y="2809724"/>
              <a:ext cx="45898" cy="45898"/>
            </a:xfrm>
            <a:prstGeom prst="rect">
              <a:avLst/>
            </a:prstGeom>
            <a:solidFill>
              <a:srgbClr val="005CA7"/>
            </a:solidFill>
            <a:ln w="127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p:cNvCxnSpPr>
              <a:stCxn id="73" idx="7"/>
              <a:endCxn id="115" idx="4"/>
            </p:cNvCxnSpPr>
            <p:nvPr/>
          </p:nvCxnSpPr>
          <p:spPr>
            <a:xfrm flipV="1">
              <a:off x="4560081" y="4808286"/>
              <a:ext cx="162905" cy="28073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endCxn id="74" idx="1"/>
            </p:cNvCxnSpPr>
            <p:nvPr/>
          </p:nvCxnSpPr>
          <p:spPr>
            <a:xfrm>
              <a:off x="4248342" y="4407877"/>
              <a:ext cx="78125" cy="40670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75" idx="5"/>
              <a:endCxn id="115" idx="1"/>
            </p:cNvCxnSpPr>
            <p:nvPr/>
          </p:nvCxnSpPr>
          <p:spPr>
            <a:xfrm>
              <a:off x="4263534" y="4401584"/>
              <a:ext cx="429003" cy="33319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75" idx="7"/>
              <a:endCxn id="76" idx="2"/>
            </p:cNvCxnSpPr>
            <p:nvPr/>
          </p:nvCxnSpPr>
          <p:spPr>
            <a:xfrm flipV="1">
              <a:off x="4263534" y="4172186"/>
              <a:ext cx="256525" cy="199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71" idx="6"/>
              <a:endCxn id="70" idx="6"/>
            </p:cNvCxnSpPr>
            <p:nvPr/>
          </p:nvCxnSpPr>
          <p:spPr>
            <a:xfrm flipV="1">
              <a:off x="4701504" y="4386394"/>
              <a:ext cx="476928" cy="125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69" idx="4"/>
              <a:endCxn id="70" idx="7"/>
            </p:cNvCxnSpPr>
            <p:nvPr/>
          </p:nvCxnSpPr>
          <p:spPr>
            <a:xfrm flipH="1">
              <a:off x="5172140" y="4011287"/>
              <a:ext cx="49259" cy="3599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16" idx="4"/>
              <a:endCxn id="67" idx="0"/>
            </p:cNvCxnSpPr>
            <p:nvPr/>
          </p:nvCxnSpPr>
          <p:spPr>
            <a:xfrm flipH="1">
              <a:off x="4944053" y="3807179"/>
              <a:ext cx="18608" cy="3786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16" idx="2"/>
            </p:cNvCxnSpPr>
            <p:nvPr/>
          </p:nvCxnSpPr>
          <p:spPr>
            <a:xfrm>
              <a:off x="4520059" y="3593409"/>
              <a:ext cx="399540" cy="17070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16" idx="6"/>
              <a:endCxn id="64" idx="2"/>
            </p:cNvCxnSpPr>
            <p:nvPr/>
          </p:nvCxnSpPr>
          <p:spPr>
            <a:xfrm flipV="1">
              <a:off x="5005722" y="3681021"/>
              <a:ext cx="194193" cy="8309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16" idx="7"/>
              <a:endCxn id="63" idx="3"/>
            </p:cNvCxnSpPr>
            <p:nvPr/>
          </p:nvCxnSpPr>
          <p:spPr>
            <a:xfrm flipV="1">
              <a:off x="4993110" y="3232964"/>
              <a:ext cx="280770" cy="500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03" idx="4"/>
            </p:cNvCxnSpPr>
            <p:nvPr/>
          </p:nvCxnSpPr>
          <p:spPr>
            <a:xfrm>
              <a:off x="4722987" y="2944823"/>
              <a:ext cx="175129" cy="2843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03" idx="7"/>
              <a:endCxn id="121" idx="3"/>
            </p:cNvCxnSpPr>
            <p:nvPr/>
          </p:nvCxnSpPr>
          <p:spPr>
            <a:xfrm flipV="1">
              <a:off x="4738178" y="2715396"/>
              <a:ext cx="398984" cy="1927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22" idx="4"/>
            </p:cNvCxnSpPr>
            <p:nvPr/>
          </p:nvCxnSpPr>
          <p:spPr>
            <a:xfrm>
              <a:off x="4094759" y="1711076"/>
              <a:ext cx="175067" cy="9927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4255630" y="2682296"/>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4" name="直接连接符 173"/>
            <p:cNvCxnSpPr>
              <a:stCxn id="173" idx="7"/>
              <a:endCxn id="59" idx="3"/>
            </p:cNvCxnSpPr>
            <p:nvPr/>
          </p:nvCxnSpPr>
          <p:spPr>
            <a:xfrm flipV="1">
              <a:off x="4292304" y="2522621"/>
              <a:ext cx="194215" cy="165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22" idx="5"/>
              <a:endCxn id="57" idx="1"/>
            </p:cNvCxnSpPr>
            <p:nvPr/>
          </p:nvCxnSpPr>
          <p:spPr>
            <a:xfrm>
              <a:off x="4125209" y="1698463"/>
              <a:ext cx="493431" cy="38758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3" idx="4"/>
              <a:endCxn id="51" idx="7"/>
            </p:cNvCxnSpPr>
            <p:nvPr/>
          </p:nvCxnSpPr>
          <p:spPr>
            <a:xfrm flipH="1">
              <a:off x="3628988" y="1939233"/>
              <a:ext cx="178999" cy="96308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52" idx="5"/>
              <a:endCxn id="51" idx="2"/>
            </p:cNvCxnSpPr>
            <p:nvPr/>
          </p:nvCxnSpPr>
          <p:spPr>
            <a:xfrm>
              <a:off x="3401030" y="2743104"/>
              <a:ext cx="191284" cy="1744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45" idx="7"/>
            </p:cNvCxnSpPr>
            <p:nvPr/>
          </p:nvCxnSpPr>
          <p:spPr>
            <a:xfrm flipV="1">
              <a:off x="3283586" y="1909944"/>
              <a:ext cx="497945" cy="4039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41" idx="6"/>
              <a:endCxn id="123" idx="1"/>
            </p:cNvCxnSpPr>
            <p:nvPr/>
          </p:nvCxnSpPr>
          <p:spPr>
            <a:xfrm flipV="1">
              <a:off x="3433429" y="1865722"/>
              <a:ext cx="344109" cy="4805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43" idx="7"/>
              <a:endCxn id="125" idx="3"/>
            </p:cNvCxnSpPr>
            <p:nvPr/>
          </p:nvCxnSpPr>
          <p:spPr>
            <a:xfrm flipV="1">
              <a:off x="3494722" y="1493286"/>
              <a:ext cx="117909" cy="2083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42" idx="6"/>
              <a:endCxn id="125" idx="1"/>
            </p:cNvCxnSpPr>
            <p:nvPr/>
          </p:nvCxnSpPr>
          <p:spPr>
            <a:xfrm>
              <a:off x="3407323" y="1406414"/>
              <a:ext cx="205307" cy="2597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38" idx="3"/>
              <a:endCxn id="35" idx="7"/>
            </p:cNvCxnSpPr>
            <p:nvPr/>
          </p:nvCxnSpPr>
          <p:spPr>
            <a:xfrm flipH="1">
              <a:off x="2672134" y="1464570"/>
              <a:ext cx="125549" cy="26693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34" idx="5"/>
              <a:endCxn id="35" idx="1"/>
            </p:cNvCxnSpPr>
            <p:nvPr/>
          </p:nvCxnSpPr>
          <p:spPr>
            <a:xfrm>
              <a:off x="2471104" y="1618660"/>
              <a:ext cx="170648" cy="11284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39" idx="3"/>
            </p:cNvCxnSpPr>
            <p:nvPr/>
          </p:nvCxnSpPr>
          <p:spPr>
            <a:xfrm flipV="1">
              <a:off x="2678426" y="1689070"/>
              <a:ext cx="408457" cy="492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31" idx="6"/>
              <a:endCxn id="35" idx="2"/>
            </p:cNvCxnSpPr>
            <p:nvPr/>
          </p:nvCxnSpPr>
          <p:spPr>
            <a:xfrm flipV="1">
              <a:off x="2008643" y="1746693"/>
              <a:ext cx="626817" cy="18984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31" idx="7"/>
              <a:endCxn id="33" idx="2"/>
            </p:cNvCxnSpPr>
            <p:nvPr/>
          </p:nvCxnSpPr>
          <p:spPr>
            <a:xfrm flipV="1">
              <a:off x="2002351" y="1695363"/>
              <a:ext cx="288856" cy="22598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35" idx="4"/>
              <a:endCxn id="36" idx="7"/>
            </p:cNvCxnSpPr>
            <p:nvPr/>
          </p:nvCxnSpPr>
          <p:spPr>
            <a:xfrm flipH="1">
              <a:off x="2475810" y="1768176"/>
              <a:ext cx="181134" cy="1961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endCxn id="37" idx="0"/>
            </p:cNvCxnSpPr>
            <p:nvPr/>
          </p:nvCxnSpPr>
          <p:spPr>
            <a:xfrm>
              <a:off x="2656944" y="1768176"/>
              <a:ext cx="0" cy="46450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44" idx="4"/>
              <a:endCxn id="45" idx="0"/>
            </p:cNvCxnSpPr>
            <p:nvPr/>
          </p:nvCxnSpPr>
          <p:spPr>
            <a:xfrm>
              <a:off x="3255653" y="2058274"/>
              <a:ext cx="12743" cy="2493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2328031" y="2437029"/>
              <a:ext cx="42966" cy="42966"/>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a:stCxn id="190" idx="7"/>
              <a:endCxn id="37" idx="3"/>
            </p:cNvCxnSpPr>
            <p:nvPr/>
          </p:nvCxnSpPr>
          <p:spPr>
            <a:xfrm flipV="1">
              <a:off x="2364705" y="2269353"/>
              <a:ext cx="277047" cy="17396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45" idx="2"/>
            </p:cNvCxnSpPr>
            <p:nvPr/>
          </p:nvCxnSpPr>
          <p:spPr>
            <a:xfrm>
              <a:off x="3013279" y="2286152"/>
              <a:ext cx="233632" cy="42967"/>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45" idx="4"/>
              <a:endCxn id="49" idx="0"/>
            </p:cNvCxnSpPr>
            <p:nvPr/>
          </p:nvCxnSpPr>
          <p:spPr>
            <a:xfrm flipH="1">
              <a:off x="3191231" y="2350602"/>
              <a:ext cx="77164" cy="7769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47" idx="5"/>
              <a:endCxn id="49" idx="1"/>
            </p:cNvCxnSpPr>
            <p:nvPr/>
          </p:nvCxnSpPr>
          <p:spPr>
            <a:xfrm>
              <a:off x="2721672" y="2721622"/>
              <a:ext cx="454367" cy="41225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8" idx="4"/>
              <a:endCxn id="109" idx="0"/>
            </p:cNvCxnSpPr>
            <p:nvPr/>
          </p:nvCxnSpPr>
          <p:spPr>
            <a:xfrm flipH="1">
              <a:off x="1859364" y="2913462"/>
              <a:ext cx="3127" cy="19410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9" idx="5"/>
              <a:endCxn id="109" idx="1"/>
            </p:cNvCxnSpPr>
            <p:nvPr/>
          </p:nvCxnSpPr>
          <p:spPr>
            <a:xfrm>
              <a:off x="1477546" y="2705784"/>
              <a:ext cx="351369" cy="41439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5" idx="5"/>
              <a:endCxn id="24" idx="2"/>
            </p:cNvCxnSpPr>
            <p:nvPr/>
          </p:nvCxnSpPr>
          <p:spPr>
            <a:xfrm>
              <a:off x="1493132" y="3021941"/>
              <a:ext cx="153080" cy="23164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4" idx="6"/>
              <a:endCxn id="109" idx="2"/>
            </p:cNvCxnSpPr>
            <p:nvPr/>
          </p:nvCxnSpPr>
          <p:spPr>
            <a:xfrm flipV="1">
              <a:off x="1689178" y="3150626"/>
              <a:ext cx="127124" cy="10295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1" idx="7"/>
              <a:endCxn id="109" idx="3"/>
            </p:cNvCxnSpPr>
            <p:nvPr/>
          </p:nvCxnSpPr>
          <p:spPr>
            <a:xfrm flipV="1">
              <a:off x="1664721" y="3181076"/>
              <a:ext cx="164194" cy="32624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09" idx="4"/>
              <a:endCxn id="14" idx="0"/>
            </p:cNvCxnSpPr>
            <p:nvPr/>
          </p:nvCxnSpPr>
          <p:spPr>
            <a:xfrm>
              <a:off x="1859364" y="3193688"/>
              <a:ext cx="138472" cy="60301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a:endCxn id="27" idx="2"/>
            </p:cNvCxnSpPr>
            <p:nvPr/>
          </p:nvCxnSpPr>
          <p:spPr>
            <a:xfrm>
              <a:off x="1883974" y="2891980"/>
              <a:ext cx="423697" cy="1256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30" idx="5"/>
              <a:endCxn id="27" idx="1"/>
            </p:cNvCxnSpPr>
            <p:nvPr/>
          </p:nvCxnSpPr>
          <p:spPr>
            <a:xfrm>
              <a:off x="1962796" y="2454948"/>
              <a:ext cx="351167" cy="434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31" idx="4"/>
            </p:cNvCxnSpPr>
            <p:nvPr/>
          </p:nvCxnSpPr>
          <p:spPr>
            <a:xfrm flipH="1">
              <a:off x="1947605" y="1958017"/>
              <a:ext cx="39556" cy="45743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31" idx="5"/>
              <a:endCxn id="32" idx="1"/>
            </p:cNvCxnSpPr>
            <p:nvPr/>
          </p:nvCxnSpPr>
          <p:spPr>
            <a:xfrm>
              <a:off x="2002351" y="1951726"/>
              <a:ext cx="151924" cy="1343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09" idx="5"/>
              <a:endCxn id="10" idx="2"/>
            </p:cNvCxnSpPr>
            <p:nvPr/>
          </p:nvCxnSpPr>
          <p:spPr>
            <a:xfrm>
              <a:off x="1889813" y="3181076"/>
              <a:ext cx="763262" cy="20609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09" idx="5"/>
              <a:endCxn id="17" idx="0"/>
            </p:cNvCxnSpPr>
            <p:nvPr/>
          </p:nvCxnSpPr>
          <p:spPr>
            <a:xfrm>
              <a:off x="1889813" y="3181076"/>
              <a:ext cx="175695" cy="255505"/>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2" idx="4"/>
              <a:endCxn id="110" idx="1"/>
            </p:cNvCxnSpPr>
            <p:nvPr/>
          </p:nvCxnSpPr>
          <p:spPr>
            <a:xfrm>
              <a:off x="1321114" y="3340980"/>
              <a:ext cx="147861" cy="80839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8" idx="4"/>
              <a:endCxn id="110" idx="0"/>
            </p:cNvCxnSpPr>
            <p:nvPr/>
          </p:nvCxnSpPr>
          <p:spPr>
            <a:xfrm flipH="1">
              <a:off x="1499423" y="3701104"/>
              <a:ext cx="1" cy="4356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 idx="3"/>
              <a:endCxn id="110" idx="7"/>
            </p:cNvCxnSpPr>
            <p:nvPr/>
          </p:nvCxnSpPr>
          <p:spPr>
            <a:xfrm flipH="1">
              <a:off x="1529873" y="3902946"/>
              <a:ext cx="140549" cy="2464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10" idx="6"/>
              <a:endCxn id="20" idx="3"/>
            </p:cNvCxnSpPr>
            <p:nvPr/>
          </p:nvCxnSpPr>
          <p:spPr>
            <a:xfrm flipV="1">
              <a:off x="1542485" y="4064634"/>
              <a:ext cx="444674" cy="1151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10" idx="5"/>
              <a:endCxn id="90" idx="2"/>
            </p:cNvCxnSpPr>
            <p:nvPr/>
          </p:nvCxnSpPr>
          <p:spPr>
            <a:xfrm>
              <a:off x="1529873" y="4210268"/>
              <a:ext cx="177224" cy="7812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91" idx="4"/>
              <a:endCxn id="114" idx="0"/>
            </p:cNvCxnSpPr>
            <p:nvPr/>
          </p:nvCxnSpPr>
          <p:spPr>
            <a:xfrm>
              <a:off x="2107842" y="4537597"/>
              <a:ext cx="130193" cy="4961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88" idx="5"/>
              <a:endCxn id="86" idx="0"/>
            </p:cNvCxnSpPr>
            <p:nvPr/>
          </p:nvCxnSpPr>
          <p:spPr>
            <a:xfrm>
              <a:off x="2306398" y="4509822"/>
              <a:ext cx="98689" cy="21383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86" idx="7"/>
              <a:endCxn id="89" idx="3"/>
            </p:cNvCxnSpPr>
            <p:nvPr/>
          </p:nvCxnSpPr>
          <p:spPr>
            <a:xfrm flipV="1">
              <a:off x="2420278" y="4282099"/>
              <a:ext cx="260002" cy="44785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86" idx="6"/>
              <a:endCxn id="87" idx="2"/>
            </p:cNvCxnSpPr>
            <p:nvPr/>
          </p:nvCxnSpPr>
          <p:spPr>
            <a:xfrm>
              <a:off x="2426570" y="4745144"/>
              <a:ext cx="204452" cy="4126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84" idx="0"/>
            </p:cNvCxnSpPr>
            <p:nvPr/>
          </p:nvCxnSpPr>
          <p:spPr>
            <a:xfrm>
              <a:off x="2411171" y="4767730"/>
              <a:ext cx="15399" cy="44658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86" idx="5"/>
              <a:endCxn id="85" idx="1"/>
            </p:cNvCxnSpPr>
            <p:nvPr/>
          </p:nvCxnSpPr>
          <p:spPr>
            <a:xfrm>
              <a:off x="2420278" y="4760335"/>
              <a:ext cx="285278" cy="35928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84" idx="6"/>
              <a:endCxn id="83" idx="2"/>
            </p:cNvCxnSpPr>
            <p:nvPr/>
          </p:nvCxnSpPr>
          <p:spPr>
            <a:xfrm>
              <a:off x="2448053" y="5235803"/>
              <a:ext cx="495405" cy="20121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93" idx="6"/>
              <a:endCxn id="94" idx="2"/>
            </p:cNvCxnSpPr>
            <p:nvPr/>
          </p:nvCxnSpPr>
          <p:spPr>
            <a:xfrm flipV="1">
              <a:off x="2741728" y="4600777"/>
              <a:ext cx="426125" cy="1567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81" idx="5"/>
              <a:endCxn id="80" idx="1"/>
            </p:cNvCxnSpPr>
            <p:nvPr/>
          </p:nvCxnSpPr>
          <p:spPr>
            <a:xfrm>
              <a:off x="3381976" y="4398686"/>
              <a:ext cx="245912" cy="200961"/>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3" idx="7"/>
              <a:endCxn id="80" idx="3"/>
            </p:cNvCxnSpPr>
            <p:nvPr/>
          </p:nvCxnSpPr>
          <p:spPr>
            <a:xfrm flipV="1">
              <a:off x="3200197" y="4630030"/>
              <a:ext cx="427692" cy="316179"/>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80" idx="4"/>
              <a:endCxn id="82" idx="0"/>
            </p:cNvCxnSpPr>
            <p:nvPr/>
          </p:nvCxnSpPr>
          <p:spPr>
            <a:xfrm flipH="1">
              <a:off x="3547950" y="4636321"/>
              <a:ext cx="95130" cy="40168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23" name="椭圆 222"/>
            <p:cNvSpPr/>
            <p:nvPr/>
          </p:nvSpPr>
          <p:spPr>
            <a:xfrm>
              <a:off x="2884189" y="3935296"/>
              <a:ext cx="86124" cy="86124"/>
            </a:xfrm>
            <a:prstGeom prst="ellipse">
              <a:avLst/>
            </a:prstGeom>
            <a:solidFill>
              <a:srgbClr val="005CA7"/>
            </a:solidFill>
            <a:ln>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p:cNvCxnSpPr>
              <a:stCxn id="96" idx="6"/>
              <a:endCxn id="223" idx="2"/>
            </p:cNvCxnSpPr>
            <p:nvPr/>
          </p:nvCxnSpPr>
          <p:spPr>
            <a:xfrm>
              <a:off x="2695470" y="3884954"/>
              <a:ext cx="188719" cy="9340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23" idx="4"/>
              <a:endCxn id="95" idx="0"/>
            </p:cNvCxnSpPr>
            <p:nvPr/>
          </p:nvCxnSpPr>
          <p:spPr>
            <a:xfrm>
              <a:off x="2927251" y="4021420"/>
              <a:ext cx="17771" cy="359350"/>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23" idx="6"/>
              <a:endCxn id="97" idx="2"/>
            </p:cNvCxnSpPr>
            <p:nvPr/>
          </p:nvCxnSpPr>
          <p:spPr>
            <a:xfrm flipV="1">
              <a:off x="2970313" y="3816652"/>
              <a:ext cx="413681" cy="16170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2" idx="5"/>
              <a:endCxn id="223" idx="1"/>
            </p:cNvCxnSpPr>
            <p:nvPr/>
          </p:nvCxnSpPr>
          <p:spPr>
            <a:xfrm>
              <a:off x="2504993" y="3516221"/>
              <a:ext cx="391809" cy="431688"/>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50" idx="6"/>
              <a:endCxn id="118" idx="2"/>
            </p:cNvCxnSpPr>
            <p:nvPr/>
          </p:nvCxnSpPr>
          <p:spPr>
            <a:xfrm flipV="1">
              <a:off x="3414872" y="3301513"/>
              <a:ext cx="390230" cy="43063"/>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18" idx="4"/>
              <a:endCxn id="99" idx="7"/>
            </p:cNvCxnSpPr>
            <p:nvPr/>
          </p:nvCxnSpPr>
          <p:spPr>
            <a:xfrm flipH="1">
              <a:off x="3776825" y="3344575"/>
              <a:ext cx="71338" cy="384834"/>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17" idx="4"/>
              <a:endCxn id="100" idx="0"/>
            </p:cNvCxnSpPr>
            <p:nvPr/>
          </p:nvCxnSpPr>
          <p:spPr>
            <a:xfrm>
              <a:off x="4051697" y="3134931"/>
              <a:ext cx="86945" cy="380252"/>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17" idx="6"/>
              <a:endCxn id="101" idx="3"/>
            </p:cNvCxnSpPr>
            <p:nvPr/>
          </p:nvCxnSpPr>
          <p:spPr>
            <a:xfrm>
              <a:off x="4094759" y="3091869"/>
              <a:ext cx="394582" cy="52466"/>
            </a:xfrm>
            <a:prstGeom prst="line">
              <a:avLst/>
            </a:prstGeom>
            <a:ln>
              <a:solidFill>
                <a:srgbClr val="005CA7"/>
              </a:solidFill>
            </a:ln>
          </p:spPr>
          <p:style>
            <a:lnRef idx="1">
              <a:schemeClr val="accent1"/>
            </a:lnRef>
            <a:fillRef idx="0">
              <a:schemeClr val="accent1"/>
            </a:fillRef>
            <a:effectRef idx="0">
              <a:schemeClr val="accent1"/>
            </a:effectRef>
            <a:fontRef idx="minor">
              <a:schemeClr val="tx1"/>
            </a:fontRef>
          </p:style>
        </p:cxnSp>
        <p:sp>
          <p:nvSpPr>
            <p:cNvPr id="232" name="Freeform 34"/>
            <p:cNvSpPr>
              <a:spLocks noEditPoints="1"/>
            </p:cNvSpPr>
            <p:nvPr/>
          </p:nvSpPr>
          <p:spPr bwMode="auto">
            <a:xfrm>
              <a:off x="3867786" y="4631608"/>
              <a:ext cx="268544" cy="270037"/>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3" name="Freeform 66"/>
            <p:cNvSpPr>
              <a:spLocks noEditPoints="1"/>
            </p:cNvSpPr>
            <p:nvPr/>
          </p:nvSpPr>
          <p:spPr bwMode="auto">
            <a:xfrm>
              <a:off x="2944495" y="3315893"/>
              <a:ext cx="270037" cy="23721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4" name="Freeform 26"/>
            <p:cNvSpPr>
              <a:spLocks noEditPoints="1"/>
            </p:cNvSpPr>
            <p:nvPr/>
          </p:nvSpPr>
          <p:spPr bwMode="auto">
            <a:xfrm>
              <a:off x="4265281" y="3733419"/>
              <a:ext cx="241690" cy="268544"/>
            </a:xfrm>
            <a:custGeom>
              <a:avLst/>
              <a:gdLst>
                <a:gd name="T0" fmla="*/ 147 w 179"/>
                <a:gd name="T1" fmla="*/ 117 h 199"/>
                <a:gd name="T2" fmla="*/ 147 w 179"/>
                <a:gd name="T3" fmla="*/ 61 h 199"/>
                <a:gd name="T4" fmla="*/ 179 w 179"/>
                <a:gd name="T5" fmla="*/ 66 h 199"/>
                <a:gd name="T6" fmla="*/ 179 w 179"/>
                <a:gd name="T7" fmla="*/ 112 h 199"/>
                <a:gd name="T8" fmla="*/ 147 w 179"/>
                <a:gd name="T9" fmla="*/ 117 h 199"/>
                <a:gd name="T10" fmla="*/ 23 w 179"/>
                <a:gd name="T11" fmla="*/ 35 h 199"/>
                <a:gd name="T12" fmla="*/ 23 w 179"/>
                <a:gd name="T13" fmla="*/ 199 h 199"/>
                <a:gd name="T14" fmla="*/ 11 w 179"/>
                <a:gd name="T15" fmla="*/ 199 h 199"/>
                <a:gd name="T16" fmla="*/ 11 w 179"/>
                <a:gd name="T17" fmla="*/ 35 h 199"/>
                <a:gd name="T18" fmla="*/ 0 w 179"/>
                <a:gd name="T19" fmla="*/ 18 h 199"/>
                <a:gd name="T20" fmla="*/ 18 w 179"/>
                <a:gd name="T21" fmla="*/ 0 h 199"/>
                <a:gd name="T22" fmla="*/ 36 w 179"/>
                <a:gd name="T23" fmla="*/ 18 h 199"/>
                <a:gd name="T24" fmla="*/ 23 w 179"/>
                <a:gd name="T25" fmla="*/ 35 h 199"/>
                <a:gd name="T26" fmla="*/ 67 w 179"/>
                <a:gd name="T27" fmla="*/ 130 h 199"/>
                <a:gd name="T28" fmla="*/ 31 w 179"/>
                <a:gd name="T29" fmla="*/ 135 h 199"/>
                <a:gd name="T30" fmla="*/ 31 w 179"/>
                <a:gd name="T31" fmla="*/ 43 h 199"/>
                <a:gd name="T32" fmla="*/ 67 w 179"/>
                <a:gd name="T33" fmla="*/ 49 h 199"/>
                <a:gd name="T34" fmla="*/ 67 w 179"/>
                <a:gd name="T35" fmla="*/ 130 h 199"/>
                <a:gd name="T36" fmla="*/ 91 w 179"/>
                <a:gd name="T37" fmla="*/ 52 h 199"/>
                <a:gd name="T38" fmla="*/ 123 w 179"/>
                <a:gd name="T39" fmla="*/ 57 h 199"/>
                <a:gd name="T40" fmla="*/ 123 w 179"/>
                <a:gd name="T41" fmla="*/ 121 h 199"/>
                <a:gd name="T42" fmla="*/ 91 w 179"/>
                <a:gd name="T43" fmla="*/ 126 h 199"/>
                <a:gd name="T44" fmla="*/ 91 w 179"/>
                <a:gd name="T45" fmla="*/ 5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99">
                  <a:moveTo>
                    <a:pt x="147" y="117"/>
                  </a:moveTo>
                  <a:cubicBezTo>
                    <a:pt x="147" y="61"/>
                    <a:pt x="147" y="61"/>
                    <a:pt x="147" y="61"/>
                  </a:cubicBezTo>
                  <a:cubicBezTo>
                    <a:pt x="179" y="66"/>
                    <a:pt x="179" y="66"/>
                    <a:pt x="179" y="66"/>
                  </a:cubicBezTo>
                  <a:cubicBezTo>
                    <a:pt x="179" y="112"/>
                    <a:pt x="179" y="112"/>
                    <a:pt x="179" y="112"/>
                  </a:cubicBezTo>
                  <a:lnTo>
                    <a:pt x="147" y="117"/>
                  </a:lnTo>
                  <a:close/>
                  <a:moveTo>
                    <a:pt x="23" y="35"/>
                  </a:moveTo>
                  <a:cubicBezTo>
                    <a:pt x="23" y="199"/>
                    <a:pt x="23" y="199"/>
                    <a:pt x="23" y="199"/>
                  </a:cubicBezTo>
                  <a:cubicBezTo>
                    <a:pt x="11" y="199"/>
                    <a:pt x="11" y="199"/>
                    <a:pt x="11" y="199"/>
                  </a:cubicBezTo>
                  <a:cubicBezTo>
                    <a:pt x="11" y="35"/>
                    <a:pt x="11" y="35"/>
                    <a:pt x="11" y="35"/>
                  </a:cubicBezTo>
                  <a:cubicBezTo>
                    <a:pt x="5" y="32"/>
                    <a:pt x="0" y="25"/>
                    <a:pt x="0" y="18"/>
                  </a:cubicBezTo>
                  <a:cubicBezTo>
                    <a:pt x="0" y="8"/>
                    <a:pt x="8" y="0"/>
                    <a:pt x="18" y="0"/>
                  </a:cubicBezTo>
                  <a:cubicBezTo>
                    <a:pt x="28" y="0"/>
                    <a:pt x="36" y="8"/>
                    <a:pt x="36" y="18"/>
                  </a:cubicBezTo>
                  <a:cubicBezTo>
                    <a:pt x="36" y="26"/>
                    <a:pt x="31" y="33"/>
                    <a:pt x="23" y="35"/>
                  </a:cubicBezTo>
                  <a:close/>
                  <a:moveTo>
                    <a:pt x="67" y="130"/>
                  </a:moveTo>
                  <a:cubicBezTo>
                    <a:pt x="31" y="135"/>
                    <a:pt x="31" y="135"/>
                    <a:pt x="31" y="135"/>
                  </a:cubicBezTo>
                  <a:cubicBezTo>
                    <a:pt x="31" y="43"/>
                    <a:pt x="31" y="43"/>
                    <a:pt x="31" y="43"/>
                  </a:cubicBezTo>
                  <a:cubicBezTo>
                    <a:pt x="67" y="49"/>
                    <a:pt x="67" y="49"/>
                    <a:pt x="67" y="49"/>
                  </a:cubicBezTo>
                  <a:lnTo>
                    <a:pt x="67" y="130"/>
                  </a:lnTo>
                  <a:close/>
                  <a:moveTo>
                    <a:pt x="91" y="52"/>
                  </a:moveTo>
                  <a:cubicBezTo>
                    <a:pt x="123" y="57"/>
                    <a:pt x="123" y="57"/>
                    <a:pt x="123" y="57"/>
                  </a:cubicBezTo>
                  <a:cubicBezTo>
                    <a:pt x="123" y="121"/>
                    <a:pt x="123" y="121"/>
                    <a:pt x="123" y="121"/>
                  </a:cubicBezTo>
                  <a:cubicBezTo>
                    <a:pt x="91" y="126"/>
                    <a:pt x="91" y="126"/>
                    <a:pt x="91" y="126"/>
                  </a:cubicBezTo>
                  <a:lnTo>
                    <a:pt x="91" y="52"/>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5" name="Freeform 143"/>
            <p:cNvSpPr>
              <a:spLocks noEditPoints="1"/>
            </p:cNvSpPr>
            <p:nvPr/>
          </p:nvSpPr>
          <p:spPr bwMode="auto">
            <a:xfrm>
              <a:off x="1744999" y="4588078"/>
              <a:ext cx="268544" cy="241690"/>
            </a:xfrm>
            <a:custGeom>
              <a:avLst/>
              <a:gdLst>
                <a:gd name="T0" fmla="*/ 180 w 198"/>
                <a:gd name="T1" fmla="*/ 73 h 179"/>
                <a:gd name="T2" fmla="*/ 18 w 198"/>
                <a:gd name="T3" fmla="*/ 73 h 179"/>
                <a:gd name="T4" fmla="*/ 0 w 198"/>
                <a:gd name="T5" fmla="*/ 55 h 179"/>
                <a:gd name="T6" fmla="*/ 198 w 198"/>
                <a:gd name="T7" fmla="*/ 55 h 179"/>
                <a:gd name="T8" fmla="*/ 180 w 198"/>
                <a:gd name="T9" fmla="*/ 73 h 179"/>
                <a:gd name="T10" fmla="*/ 171 w 198"/>
                <a:gd name="T11" fmla="*/ 82 h 179"/>
                <a:gd name="T12" fmla="*/ 153 w 198"/>
                <a:gd name="T13" fmla="*/ 100 h 179"/>
                <a:gd name="T14" fmla="*/ 45 w 198"/>
                <a:gd name="T15" fmla="*/ 100 h 179"/>
                <a:gd name="T16" fmla="*/ 27 w 198"/>
                <a:gd name="T17" fmla="*/ 82 h 179"/>
                <a:gd name="T18" fmla="*/ 171 w 198"/>
                <a:gd name="T19" fmla="*/ 82 h 179"/>
                <a:gd name="T20" fmla="*/ 144 w 198"/>
                <a:gd name="T21" fmla="*/ 109 h 179"/>
                <a:gd name="T22" fmla="*/ 126 w 198"/>
                <a:gd name="T23" fmla="*/ 127 h 179"/>
                <a:gd name="T24" fmla="*/ 72 w 198"/>
                <a:gd name="T25" fmla="*/ 127 h 179"/>
                <a:gd name="T26" fmla="*/ 54 w 198"/>
                <a:gd name="T27" fmla="*/ 109 h 179"/>
                <a:gd name="T28" fmla="*/ 144 w 198"/>
                <a:gd name="T29" fmla="*/ 109 h 179"/>
                <a:gd name="T30" fmla="*/ 99 w 198"/>
                <a:gd name="T31" fmla="*/ 129 h 179"/>
                <a:gd name="T32" fmla="*/ 124 w 198"/>
                <a:gd name="T33" fmla="*/ 154 h 179"/>
                <a:gd name="T34" fmla="*/ 99 w 198"/>
                <a:gd name="T35" fmla="*/ 179 h 179"/>
                <a:gd name="T36" fmla="*/ 73 w 198"/>
                <a:gd name="T37" fmla="*/ 154 h 179"/>
                <a:gd name="T38" fmla="*/ 99 w 198"/>
                <a:gd name="T39" fmla="*/ 1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9">
                  <a:moveTo>
                    <a:pt x="180" y="73"/>
                  </a:moveTo>
                  <a:cubicBezTo>
                    <a:pt x="135" y="28"/>
                    <a:pt x="63" y="28"/>
                    <a:pt x="18" y="73"/>
                  </a:cubicBezTo>
                  <a:cubicBezTo>
                    <a:pt x="0" y="55"/>
                    <a:pt x="0" y="55"/>
                    <a:pt x="0" y="55"/>
                  </a:cubicBezTo>
                  <a:cubicBezTo>
                    <a:pt x="55" y="0"/>
                    <a:pt x="143" y="0"/>
                    <a:pt x="198" y="55"/>
                  </a:cubicBezTo>
                  <a:lnTo>
                    <a:pt x="180" y="73"/>
                  </a:lnTo>
                  <a:close/>
                  <a:moveTo>
                    <a:pt x="171" y="82"/>
                  </a:moveTo>
                  <a:cubicBezTo>
                    <a:pt x="153" y="100"/>
                    <a:pt x="153" y="100"/>
                    <a:pt x="153" y="100"/>
                  </a:cubicBezTo>
                  <a:cubicBezTo>
                    <a:pt x="123" y="70"/>
                    <a:pt x="75" y="70"/>
                    <a:pt x="45" y="100"/>
                  </a:cubicBezTo>
                  <a:cubicBezTo>
                    <a:pt x="27" y="82"/>
                    <a:pt x="27" y="82"/>
                    <a:pt x="27" y="82"/>
                  </a:cubicBezTo>
                  <a:cubicBezTo>
                    <a:pt x="67" y="42"/>
                    <a:pt x="131" y="42"/>
                    <a:pt x="171" y="82"/>
                  </a:cubicBezTo>
                  <a:close/>
                  <a:moveTo>
                    <a:pt x="144" y="109"/>
                  </a:moveTo>
                  <a:cubicBezTo>
                    <a:pt x="126" y="127"/>
                    <a:pt x="126" y="127"/>
                    <a:pt x="126" y="127"/>
                  </a:cubicBezTo>
                  <a:cubicBezTo>
                    <a:pt x="111" y="112"/>
                    <a:pt x="87" y="112"/>
                    <a:pt x="72" y="127"/>
                  </a:cubicBezTo>
                  <a:cubicBezTo>
                    <a:pt x="54" y="109"/>
                    <a:pt x="54" y="109"/>
                    <a:pt x="54" y="109"/>
                  </a:cubicBezTo>
                  <a:cubicBezTo>
                    <a:pt x="79" y="84"/>
                    <a:pt x="119" y="84"/>
                    <a:pt x="144" y="109"/>
                  </a:cubicBezTo>
                  <a:close/>
                  <a:moveTo>
                    <a:pt x="99" y="129"/>
                  </a:moveTo>
                  <a:cubicBezTo>
                    <a:pt x="113" y="129"/>
                    <a:pt x="124" y="140"/>
                    <a:pt x="124" y="154"/>
                  </a:cubicBezTo>
                  <a:cubicBezTo>
                    <a:pt x="124" y="168"/>
                    <a:pt x="113" y="179"/>
                    <a:pt x="99" y="179"/>
                  </a:cubicBezTo>
                  <a:cubicBezTo>
                    <a:pt x="85" y="179"/>
                    <a:pt x="73" y="168"/>
                    <a:pt x="73" y="154"/>
                  </a:cubicBezTo>
                  <a:cubicBezTo>
                    <a:pt x="73" y="140"/>
                    <a:pt x="85" y="129"/>
                    <a:pt x="99" y="12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6" name="Freeform 239"/>
            <p:cNvSpPr>
              <a:spLocks noEditPoints="1"/>
            </p:cNvSpPr>
            <p:nvPr/>
          </p:nvSpPr>
          <p:spPr bwMode="auto">
            <a:xfrm>
              <a:off x="1527877" y="2325282"/>
              <a:ext cx="259593" cy="2536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7" name="Freeform 54"/>
            <p:cNvSpPr>
              <a:spLocks noEditPoints="1"/>
            </p:cNvSpPr>
            <p:nvPr/>
          </p:nvSpPr>
          <p:spPr bwMode="auto">
            <a:xfrm>
              <a:off x="4760280" y="2207983"/>
              <a:ext cx="258102" cy="256609"/>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8" name="Freeform 145"/>
            <p:cNvSpPr>
              <a:spLocks noEditPoints="1"/>
            </p:cNvSpPr>
            <p:nvPr/>
          </p:nvSpPr>
          <p:spPr bwMode="auto">
            <a:xfrm>
              <a:off x="2970637" y="1829144"/>
              <a:ext cx="162619" cy="270037"/>
            </a:xfrm>
            <a:custGeom>
              <a:avLst/>
              <a:gdLst>
                <a:gd name="T0" fmla="*/ 76 w 109"/>
                <a:gd name="T1" fmla="*/ 127 h 181"/>
                <a:gd name="T2" fmla="*/ 65 w 109"/>
                <a:gd name="T3" fmla="*/ 116 h 181"/>
                <a:gd name="T4" fmla="*/ 76 w 109"/>
                <a:gd name="T5" fmla="*/ 105 h 181"/>
                <a:gd name="T6" fmla="*/ 98 w 109"/>
                <a:gd name="T7" fmla="*/ 94 h 181"/>
                <a:gd name="T8" fmla="*/ 109 w 109"/>
                <a:gd name="T9" fmla="*/ 105 h 181"/>
                <a:gd name="T10" fmla="*/ 76 w 109"/>
                <a:gd name="T11" fmla="*/ 116 h 181"/>
                <a:gd name="T12" fmla="*/ 87 w 109"/>
                <a:gd name="T13" fmla="*/ 149 h 181"/>
                <a:gd name="T14" fmla="*/ 76 w 109"/>
                <a:gd name="T15" fmla="*/ 138 h 181"/>
                <a:gd name="T16" fmla="*/ 87 w 109"/>
                <a:gd name="T17" fmla="*/ 127 h 181"/>
                <a:gd name="T18" fmla="*/ 98 w 109"/>
                <a:gd name="T19" fmla="*/ 159 h 181"/>
                <a:gd name="T20" fmla="*/ 87 w 109"/>
                <a:gd name="T21" fmla="*/ 170 h 181"/>
                <a:gd name="T22" fmla="*/ 87 w 109"/>
                <a:gd name="T23" fmla="*/ 149 h 181"/>
                <a:gd name="T24" fmla="*/ 98 w 109"/>
                <a:gd name="T25" fmla="*/ 159 h 181"/>
                <a:gd name="T26" fmla="*/ 65 w 109"/>
                <a:gd name="T27" fmla="*/ 181 h 181"/>
                <a:gd name="T28" fmla="*/ 76 w 109"/>
                <a:gd name="T29" fmla="*/ 170 h 181"/>
                <a:gd name="T30" fmla="*/ 87 w 109"/>
                <a:gd name="T31" fmla="*/ 181 h 181"/>
                <a:gd name="T32" fmla="*/ 54 w 109"/>
                <a:gd name="T33" fmla="*/ 159 h 181"/>
                <a:gd name="T34" fmla="*/ 65 w 109"/>
                <a:gd name="T35" fmla="*/ 149 h 181"/>
                <a:gd name="T36" fmla="*/ 65 w 109"/>
                <a:gd name="T37" fmla="*/ 170 h 181"/>
                <a:gd name="T38" fmla="*/ 54 w 109"/>
                <a:gd name="T39" fmla="*/ 159 h 181"/>
                <a:gd name="T40" fmla="*/ 44 w 109"/>
                <a:gd name="T41" fmla="*/ 127 h 181"/>
                <a:gd name="T42" fmla="*/ 54 w 109"/>
                <a:gd name="T43" fmla="*/ 138 h 181"/>
                <a:gd name="T44" fmla="*/ 44 w 109"/>
                <a:gd name="T45" fmla="*/ 149 h 181"/>
                <a:gd name="T46" fmla="*/ 22 w 109"/>
                <a:gd name="T47" fmla="*/ 138 h 181"/>
                <a:gd name="T48" fmla="*/ 11 w 109"/>
                <a:gd name="T49" fmla="*/ 149 h 181"/>
                <a:gd name="T50" fmla="*/ 0 w 109"/>
                <a:gd name="T51" fmla="*/ 159 h 181"/>
                <a:gd name="T52" fmla="*/ 11 w 109"/>
                <a:gd name="T53" fmla="*/ 0 h 181"/>
                <a:gd name="T54" fmla="*/ 22 w 109"/>
                <a:gd name="T55" fmla="*/ 7 h 181"/>
                <a:gd name="T56" fmla="*/ 11 w 109"/>
                <a:gd name="T57" fmla="*/ 17 h 181"/>
                <a:gd name="T58" fmla="*/ 22 w 109"/>
                <a:gd name="T59" fmla="*/ 138 h 181"/>
                <a:gd name="T60" fmla="*/ 33 w 109"/>
                <a:gd name="T61" fmla="*/ 127 h 181"/>
                <a:gd name="T62" fmla="*/ 22 w 109"/>
                <a:gd name="T63" fmla="*/ 138 h 181"/>
                <a:gd name="T64" fmla="*/ 22 w 109"/>
                <a:gd name="T65" fmla="*/ 28 h 181"/>
                <a:gd name="T66" fmla="*/ 33 w 109"/>
                <a:gd name="T67" fmla="*/ 17 h 181"/>
                <a:gd name="T68" fmla="*/ 44 w 109"/>
                <a:gd name="T69" fmla="*/ 39 h 181"/>
                <a:gd name="T70" fmla="*/ 33 w 109"/>
                <a:gd name="T71" fmla="*/ 28 h 181"/>
                <a:gd name="T72" fmla="*/ 44 w 109"/>
                <a:gd name="T73" fmla="*/ 39 h 181"/>
                <a:gd name="T74" fmla="*/ 44 w 109"/>
                <a:gd name="T75" fmla="*/ 116 h 181"/>
                <a:gd name="T76" fmla="*/ 33 w 109"/>
                <a:gd name="T77" fmla="*/ 127 h 181"/>
                <a:gd name="T78" fmla="*/ 87 w 109"/>
                <a:gd name="T79" fmla="*/ 83 h 181"/>
                <a:gd name="T80" fmla="*/ 98 w 109"/>
                <a:gd name="T81" fmla="*/ 94 h 181"/>
                <a:gd name="T82" fmla="*/ 87 w 109"/>
                <a:gd name="T83" fmla="*/ 83 h 181"/>
                <a:gd name="T84" fmla="*/ 87 w 109"/>
                <a:gd name="T85" fmla="*/ 73 h 181"/>
                <a:gd name="T86" fmla="*/ 76 w 109"/>
                <a:gd name="T87" fmla="*/ 83 h 181"/>
                <a:gd name="T88" fmla="*/ 65 w 109"/>
                <a:gd name="T89" fmla="*/ 62 h 181"/>
                <a:gd name="T90" fmla="*/ 76 w 109"/>
                <a:gd name="T91" fmla="*/ 73 h 181"/>
                <a:gd name="T92" fmla="*/ 65 w 109"/>
                <a:gd name="T93" fmla="*/ 62 h 181"/>
                <a:gd name="T94" fmla="*/ 44 w 109"/>
                <a:gd name="T95" fmla="*/ 51 h 181"/>
                <a:gd name="T96" fmla="*/ 54 w 109"/>
                <a:gd name="T97" fmla="*/ 40 h 181"/>
                <a:gd name="T98" fmla="*/ 65 w 109"/>
                <a:gd name="T99" fmla="*/ 51 h 181"/>
                <a:gd name="T100" fmla="*/ 54 w 109"/>
                <a:gd name="T101" fmla="*/ 6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 h="181">
                  <a:moveTo>
                    <a:pt x="76" y="116"/>
                  </a:moveTo>
                  <a:lnTo>
                    <a:pt x="76" y="127"/>
                  </a:lnTo>
                  <a:lnTo>
                    <a:pt x="65" y="127"/>
                  </a:lnTo>
                  <a:lnTo>
                    <a:pt x="65" y="116"/>
                  </a:lnTo>
                  <a:lnTo>
                    <a:pt x="65" y="105"/>
                  </a:lnTo>
                  <a:lnTo>
                    <a:pt x="76" y="105"/>
                  </a:lnTo>
                  <a:lnTo>
                    <a:pt x="98" y="105"/>
                  </a:lnTo>
                  <a:lnTo>
                    <a:pt x="98" y="94"/>
                  </a:lnTo>
                  <a:lnTo>
                    <a:pt x="109" y="94"/>
                  </a:lnTo>
                  <a:lnTo>
                    <a:pt x="109" y="105"/>
                  </a:lnTo>
                  <a:lnTo>
                    <a:pt x="109" y="116"/>
                  </a:lnTo>
                  <a:lnTo>
                    <a:pt x="76" y="116"/>
                  </a:lnTo>
                  <a:close/>
                  <a:moveTo>
                    <a:pt x="87" y="138"/>
                  </a:moveTo>
                  <a:lnTo>
                    <a:pt x="87" y="149"/>
                  </a:lnTo>
                  <a:lnTo>
                    <a:pt x="76" y="149"/>
                  </a:lnTo>
                  <a:lnTo>
                    <a:pt x="76" y="138"/>
                  </a:lnTo>
                  <a:lnTo>
                    <a:pt x="76" y="127"/>
                  </a:lnTo>
                  <a:lnTo>
                    <a:pt x="87" y="127"/>
                  </a:lnTo>
                  <a:lnTo>
                    <a:pt x="87" y="138"/>
                  </a:lnTo>
                  <a:close/>
                  <a:moveTo>
                    <a:pt x="98" y="159"/>
                  </a:moveTo>
                  <a:lnTo>
                    <a:pt x="98" y="170"/>
                  </a:lnTo>
                  <a:lnTo>
                    <a:pt x="87" y="170"/>
                  </a:lnTo>
                  <a:lnTo>
                    <a:pt x="87" y="159"/>
                  </a:lnTo>
                  <a:lnTo>
                    <a:pt x="87" y="149"/>
                  </a:lnTo>
                  <a:lnTo>
                    <a:pt x="98" y="149"/>
                  </a:lnTo>
                  <a:lnTo>
                    <a:pt x="98" y="159"/>
                  </a:lnTo>
                  <a:close/>
                  <a:moveTo>
                    <a:pt x="76" y="181"/>
                  </a:moveTo>
                  <a:lnTo>
                    <a:pt x="65" y="181"/>
                  </a:lnTo>
                  <a:lnTo>
                    <a:pt x="65" y="170"/>
                  </a:lnTo>
                  <a:lnTo>
                    <a:pt x="76" y="170"/>
                  </a:lnTo>
                  <a:lnTo>
                    <a:pt x="87" y="170"/>
                  </a:lnTo>
                  <a:lnTo>
                    <a:pt x="87" y="181"/>
                  </a:lnTo>
                  <a:lnTo>
                    <a:pt x="76" y="181"/>
                  </a:lnTo>
                  <a:close/>
                  <a:moveTo>
                    <a:pt x="54" y="159"/>
                  </a:moveTo>
                  <a:lnTo>
                    <a:pt x="54" y="149"/>
                  </a:lnTo>
                  <a:lnTo>
                    <a:pt x="65" y="149"/>
                  </a:lnTo>
                  <a:lnTo>
                    <a:pt x="65" y="159"/>
                  </a:lnTo>
                  <a:lnTo>
                    <a:pt x="65" y="170"/>
                  </a:lnTo>
                  <a:lnTo>
                    <a:pt x="54" y="170"/>
                  </a:lnTo>
                  <a:lnTo>
                    <a:pt x="54" y="159"/>
                  </a:lnTo>
                  <a:close/>
                  <a:moveTo>
                    <a:pt x="44" y="138"/>
                  </a:moveTo>
                  <a:lnTo>
                    <a:pt x="44" y="127"/>
                  </a:lnTo>
                  <a:lnTo>
                    <a:pt x="54" y="127"/>
                  </a:lnTo>
                  <a:lnTo>
                    <a:pt x="54" y="138"/>
                  </a:lnTo>
                  <a:lnTo>
                    <a:pt x="54" y="149"/>
                  </a:lnTo>
                  <a:lnTo>
                    <a:pt x="44" y="149"/>
                  </a:lnTo>
                  <a:lnTo>
                    <a:pt x="44" y="138"/>
                  </a:lnTo>
                  <a:close/>
                  <a:moveTo>
                    <a:pt x="22" y="138"/>
                  </a:moveTo>
                  <a:lnTo>
                    <a:pt x="22" y="149"/>
                  </a:lnTo>
                  <a:lnTo>
                    <a:pt x="11" y="149"/>
                  </a:lnTo>
                  <a:lnTo>
                    <a:pt x="11" y="159"/>
                  </a:lnTo>
                  <a:lnTo>
                    <a:pt x="0" y="159"/>
                  </a:lnTo>
                  <a:lnTo>
                    <a:pt x="0" y="0"/>
                  </a:lnTo>
                  <a:lnTo>
                    <a:pt x="11" y="0"/>
                  </a:lnTo>
                  <a:lnTo>
                    <a:pt x="11" y="7"/>
                  </a:lnTo>
                  <a:lnTo>
                    <a:pt x="22" y="7"/>
                  </a:lnTo>
                  <a:lnTo>
                    <a:pt x="22" y="17"/>
                  </a:lnTo>
                  <a:lnTo>
                    <a:pt x="11" y="17"/>
                  </a:lnTo>
                  <a:lnTo>
                    <a:pt x="11" y="138"/>
                  </a:lnTo>
                  <a:lnTo>
                    <a:pt x="22" y="138"/>
                  </a:lnTo>
                  <a:lnTo>
                    <a:pt x="22" y="127"/>
                  </a:lnTo>
                  <a:lnTo>
                    <a:pt x="33" y="127"/>
                  </a:lnTo>
                  <a:lnTo>
                    <a:pt x="33" y="138"/>
                  </a:lnTo>
                  <a:lnTo>
                    <a:pt x="22" y="138"/>
                  </a:lnTo>
                  <a:close/>
                  <a:moveTo>
                    <a:pt x="33" y="28"/>
                  </a:moveTo>
                  <a:lnTo>
                    <a:pt x="22" y="28"/>
                  </a:lnTo>
                  <a:lnTo>
                    <a:pt x="22" y="17"/>
                  </a:lnTo>
                  <a:lnTo>
                    <a:pt x="33" y="17"/>
                  </a:lnTo>
                  <a:lnTo>
                    <a:pt x="33" y="28"/>
                  </a:lnTo>
                  <a:close/>
                  <a:moveTo>
                    <a:pt x="44" y="39"/>
                  </a:moveTo>
                  <a:lnTo>
                    <a:pt x="33" y="39"/>
                  </a:lnTo>
                  <a:lnTo>
                    <a:pt x="33" y="28"/>
                  </a:lnTo>
                  <a:lnTo>
                    <a:pt x="44" y="28"/>
                  </a:lnTo>
                  <a:lnTo>
                    <a:pt x="44" y="39"/>
                  </a:lnTo>
                  <a:close/>
                  <a:moveTo>
                    <a:pt x="33" y="116"/>
                  </a:moveTo>
                  <a:lnTo>
                    <a:pt x="44" y="116"/>
                  </a:lnTo>
                  <a:lnTo>
                    <a:pt x="44" y="127"/>
                  </a:lnTo>
                  <a:lnTo>
                    <a:pt x="33" y="127"/>
                  </a:lnTo>
                  <a:lnTo>
                    <a:pt x="33" y="116"/>
                  </a:lnTo>
                  <a:close/>
                  <a:moveTo>
                    <a:pt x="87" y="83"/>
                  </a:moveTo>
                  <a:lnTo>
                    <a:pt x="98" y="83"/>
                  </a:lnTo>
                  <a:lnTo>
                    <a:pt x="98" y="94"/>
                  </a:lnTo>
                  <a:lnTo>
                    <a:pt x="87" y="94"/>
                  </a:lnTo>
                  <a:lnTo>
                    <a:pt x="87" y="83"/>
                  </a:lnTo>
                  <a:close/>
                  <a:moveTo>
                    <a:pt x="76" y="73"/>
                  </a:moveTo>
                  <a:lnTo>
                    <a:pt x="87" y="73"/>
                  </a:lnTo>
                  <a:lnTo>
                    <a:pt x="87" y="83"/>
                  </a:lnTo>
                  <a:lnTo>
                    <a:pt x="76" y="83"/>
                  </a:lnTo>
                  <a:lnTo>
                    <a:pt x="76" y="73"/>
                  </a:lnTo>
                  <a:close/>
                  <a:moveTo>
                    <a:pt x="65" y="62"/>
                  </a:moveTo>
                  <a:lnTo>
                    <a:pt x="76" y="62"/>
                  </a:lnTo>
                  <a:lnTo>
                    <a:pt x="76" y="73"/>
                  </a:lnTo>
                  <a:lnTo>
                    <a:pt x="65" y="73"/>
                  </a:lnTo>
                  <a:lnTo>
                    <a:pt x="65" y="62"/>
                  </a:lnTo>
                  <a:close/>
                  <a:moveTo>
                    <a:pt x="54" y="51"/>
                  </a:moveTo>
                  <a:lnTo>
                    <a:pt x="44" y="51"/>
                  </a:lnTo>
                  <a:lnTo>
                    <a:pt x="44" y="40"/>
                  </a:lnTo>
                  <a:lnTo>
                    <a:pt x="54" y="40"/>
                  </a:lnTo>
                  <a:lnTo>
                    <a:pt x="54" y="51"/>
                  </a:lnTo>
                  <a:lnTo>
                    <a:pt x="65" y="51"/>
                  </a:lnTo>
                  <a:lnTo>
                    <a:pt x="65" y="62"/>
                  </a:lnTo>
                  <a:lnTo>
                    <a:pt x="54" y="62"/>
                  </a:lnTo>
                  <a:lnTo>
                    <a:pt x="54" y="51"/>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239" name="TextBox 42"/>
          <p:cNvSpPr txBox="1"/>
          <p:nvPr/>
        </p:nvSpPr>
        <p:spPr>
          <a:xfrm>
            <a:off x="881156" y="2785242"/>
            <a:ext cx="6275419" cy="923330"/>
          </a:xfrm>
          <a:prstGeom prst="rect">
            <a:avLst/>
          </a:prstGeom>
          <a:noFill/>
        </p:spPr>
        <p:txBody>
          <a:bodyPr wrap="square" rtlCol="0">
            <a:spAutoFit/>
          </a:bodyPr>
          <a:lstStyle/>
          <a:p>
            <a:r>
              <a:rPr lang="zh-CN" altLang="en-US" sz="5400" b="1" spc="300" dirty="0">
                <a:solidFill>
                  <a:srgbClr val="005CA7"/>
                </a:solidFill>
                <a:latin typeface="微软雅黑" panose="020B0503020204020204" pitchFamily="34" charset="-122"/>
                <a:ea typeface="微软雅黑" panose="020B0503020204020204" pitchFamily="34" charset="-122"/>
              </a:rPr>
              <a:t>感谢聆听及指导！</a:t>
            </a:r>
            <a:endParaRPr lang="zh-CN" altLang="zh-CN" sz="5400" b="1" spc="300" dirty="0">
              <a:solidFill>
                <a:srgbClr val="005CA7"/>
              </a:solidFill>
              <a:latin typeface="微软雅黑" panose="020B0503020204020204" pitchFamily="34" charset="-122"/>
              <a:ea typeface="微软雅黑" panose="020B0503020204020204" pitchFamily="34" charset="-122"/>
            </a:endParaRPr>
          </a:p>
        </p:txBody>
      </p:sp>
      <p:grpSp>
        <p:nvGrpSpPr>
          <p:cNvPr id="240" name="组合 239"/>
          <p:cNvGrpSpPr/>
          <p:nvPr/>
        </p:nvGrpSpPr>
        <p:grpSpPr>
          <a:xfrm flipH="1" flipV="1">
            <a:off x="961464" y="2676534"/>
            <a:ext cx="5761439" cy="0"/>
            <a:chOff x="1190453" y="2641879"/>
            <a:chExt cx="7953547" cy="0"/>
          </a:xfrm>
        </p:grpSpPr>
        <p:cxnSp>
          <p:nvCxnSpPr>
            <p:cNvPr id="241" name="直接连接符 240"/>
            <p:cNvCxnSpPr/>
            <p:nvPr/>
          </p:nvCxnSpPr>
          <p:spPr>
            <a:xfrm flipV="1">
              <a:off x="1190453" y="2641879"/>
              <a:ext cx="6844412"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4" name="组合 243"/>
          <p:cNvGrpSpPr/>
          <p:nvPr/>
        </p:nvGrpSpPr>
        <p:grpSpPr>
          <a:xfrm flipV="1">
            <a:off x="961464" y="3747766"/>
            <a:ext cx="5776149" cy="0"/>
            <a:chOff x="1170147" y="2641879"/>
            <a:chExt cx="7973853" cy="0"/>
          </a:xfrm>
        </p:grpSpPr>
        <p:cxnSp>
          <p:nvCxnSpPr>
            <p:cNvPr id="245" name="直接连接符 244"/>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8" name="文本框 1"/>
          <p:cNvSpPr>
            <a:spLocks noChangeArrowheads="1"/>
          </p:cNvSpPr>
          <p:nvPr/>
        </p:nvSpPr>
        <p:spPr bwMode="auto">
          <a:xfrm>
            <a:off x="881156" y="2207149"/>
            <a:ext cx="5873476" cy="338554"/>
          </a:xfrm>
          <a:prstGeom prst="rect">
            <a:avLst/>
          </a:prstGeom>
          <a:noFill/>
        </p:spPr>
        <p:txBody>
          <a:bodyPr wrap="square" rtlCol="0">
            <a:spAutoFit/>
          </a:bodyPr>
          <a:lstStyle/>
          <a:p>
            <a:pPr algn="dist"/>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论文答辩</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课程演讲</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汇报总结</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课件制作</a:t>
            </a:r>
            <a:r>
              <a:rPr lang="en-US" altLang="zh-CN"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学术交流</a:t>
            </a:r>
          </a:p>
        </p:txBody>
      </p:sp>
      <p:sp>
        <p:nvSpPr>
          <p:cNvPr id="251" name="文本框 250">
            <a:extLst>
              <a:ext uri="{FF2B5EF4-FFF2-40B4-BE49-F238E27FC236}">
                <a16:creationId xmlns:a16="http://schemas.microsoft.com/office/drawing/2014/main" id="{2B42F434-354B-41F7-BD98-99CC8DD0C7FC}"/>
              </a:ext>
            </a:extLst>
          </p:cNvPr>
          <p:cNvSpPr txBox="1"/>
          <p:nvPr/>
        </p:nvSpPr>
        <p:spPr>
          <a:xfrm>
            <a:off x="841172" y="3857159"/>
            <a:ext cx="4772510" cy="307777"/>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华南理工大学计算机与科学与工程学院</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级 计科</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2" name="文本框 251">
            <a:extLst>
              <a:ext uri="{FF2B5EF4-FFF2-40B4-BE49-F238E27FC236}">
                <a16:creationId xmlns:a16="http://schemas.microsoft.com/office/drawing/2014/main" id="{6FD82EE8-9684-482E-AC66-61709606FB7B}"/>
              </a:ext>
            </a:extLst>
          </p:cNvPr>
          <p:cNvSpPr txBox="1"/>
          <p:nvPr/>
        </p:nvSpPr>
        <p:spPr>
          <a:xfrm>
            <a:off x="829449" y="4231094"/>
            <a:ext cx="3822155" cy="306705"/>
          </a:xfrm>
          <a:prstGeom prst="rect">
            <a:avLst/>
          </a:prstGeom>
          <a:noFill/>
        </p:spPr>
        <p:txBody>
          <a:bodyPr wrap="square"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答辩人：何宇航 </a:t>
            </a:r>
            <a:r>
              <a:rPr lang="zh-CN" altLang="en-US" sz="1400">
                <a:solidFill>
                  <a:schemeClr val="bg1">
                    <a:lumMod val="50000"/>
                  </a:schemeClr>
                </a:solidFill>
                <a:latin typeface="微软雅黑" panose="020B0503020204020204" pitchFamily="34" charset="-122"/>
                <a:ea typeface="微软雅黑" panose="020B0503020204020204" pitchFamily="34" charset="-122"/>
              </a:rPr>
              <a:t>黄烨明 黎礼津</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4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五边形 79"/>
          <p:cNvSpPr/>
          <p:nvPr/>
        </p:nvSpPr>
        <p:spPr bwMode="auto">
          <a:xfrm>
            <a:off x="759240" y="1979969"/>
            <a:ext cx="2757117" cy="464190"/>
          </a:xfrm>
          <a:prstGeom prst="homePlate">
            <a:avLst/>
          </a:prstGeom>
          <a:solidFill>
            <a:srgbClr val="005CA7"/>
          </a:solidFill>
          <a:ln w="19050">
            <a:noFill/>
            <a:round/>
          </a:ln>
          <a:effectLst/>
        </p:spPr>
        <p:txBody>
          <a:bodyPr vert="horz" wrap="none" lIns="91440" tIns="45720" rIns="91440" bIns="45720" anchor="ctr" anchorCtr="1" compatLnSpc="1"/>
          <a:lstStyle/>
          <a:p>
            <a:pPr algn="ctr"/>
            <a:r>
              <a:rPr lang="zh-CN" altLang="en-US" sz="2400" b="1" dirty="0">
                <a:solidFill>
                  <a:schemeClr val="bg1"/>
                </a:solidFill>
                <a:latin typeface="微软雅黑" panose="020B0503020204020204" pitchFamily="34" charset="-122"/>
                <a:ea typeface="微软雅黑" panose="020B0503020204020204" pitchFamily="34" charset="-122"/>
              </a:rPr>
              <a:t>概述</a:t>
            </a:r>
          </a:p>
        </p:txBody>
      </p:sp>
      <p:sp>
        <p:nvSpPr>
          <p:cNvPr id="9" name="箭头: V 形 76"/>
          <p:cNvSpPr/>
          <p:nvPr/>
        </p:nvSpPr>
        <p:spPr bwMode="auto">
          <a:xfrm>
            <a:off x="3381014" y="1979969"/>
            <a:ext cx="2757117" cy="464190"/>
          </a:xfrm>
          <a:prstGeom prst="chevron">
            <a:avLst/>
          </a:prstGeom>
          <a:solidFill>
            <a:schemeClr val="bg1">
              <a:lumMod val="65000"/>
            </a:schemeClr>
          </a:solidFill>
          <a:ln w="19050">
            <a:noFill/>
            <a:round/>
          </a:ln>
          <a:effectLst/>
        </p:spPr>
        <p:txBody>
          <a:bodyPr vert="horz" wrap="none" lIns="91440" tIns="45720" rIns="91440" bIns="45720" anchor="ctr" anchorCtr="1" compatLnSpc="1"/>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a:t>
            </a:r>
          </a:p>
        </p:txBody>
      </p:sp>
      <p:sp>
        <p:nvSpPr>
          <p:cNvPr id="12" name="箭头: V 形 73"/>
          <p:cNvSpPr/>
          <p:nvPr/>
        </p:nvSpPr>
        <p:spPr bwMode="auto">
          <a:xfrm>
            <a:off x="6029243" y="1979969"/>
            <a:ext cx="2757117" cy="464189"/>
          </a:xfrm>
          <a:prstGeom prst="chevron">
            <a:avLst/>
          </a:prstGeom>
          <a:solidFill>
            <a:srgbClr val="005CA7"/>
          </a:solidFill>
          <a:ln w="19050">
            <a:noFill/>
            <a:round/>
          </a:ln>
          <a:effectLst/>
        </p:spPr>
        <p:txBody>
          <a:bodyPr vert="horz" wrap="none" lIns="91440" tIns="45720" rIns="91440" bIns="45720" anchor="ctr" anchorCtr="1" compatLnSpc="1"/>
          <a:lstStyle/>
          <a:p>
            <a:pPr algn="ctr"/>
            <a:r>
              <a:rPr lang="zh-CN" altLang="en-US" sz="2400" b="1" dirty="0">
                <a:solidFill>
                  <a:schemeClr val="bg1"/>
                </a:solidFill>
                <a:latin typeface="微软雅黑" panose="020B0503020204020204" pitchFamily="34" charset="-122"/>
                <a:ea typeface="微软雅黑" panose="020B0503020204020204" pitchFamily="34" charset="-122"/>
              </a:rPr>
              <a:t>功能</a:t>
            </a:r>
          </a:p>
        </p:txBody>
      </p:sp>
      <p:sp>
        <p:nvSpPr>
          <p:cNvPr id="15" name="箭头: V 形 70"/>
          <p:cNvSpPr/>
          <p:nvPr/>
        </p:nvSpPr>
        <p:spPr bwMode="auto">
          <a:xfrm>
            <a:off x="8675643" y="1979968"/>
            <a:ext cx="2757117" cy="464190"/>
          </a:xfrm>
          <a:prstGeom prst="chevron">
            <a:avLst/>
          </a:prstGeom>
          <a:solidFill>
            <a:schemeClr val="bg1">
              <a:lumMod val="65000"/>
            </a:schemeClr>
          </a:solidFill>
          <a:ln w="19050">
            <a:noFill/>
            <a:round/>
          </a:ln>
          <a:effectLst/>
        </p:spPr>
        <p:txBody>
          <a:bodyPr vert="horz" wrap="none" lIns="91440" tIns="45720" rIns="91440" bIns="45720" anchor="ctr" anchorCtr="1" compatLnSpc="1"/>
          <a:lstStyle/>
          <a:p>
            <a:pPr algn="ctr"/>
            <a:r>
              <a:rPr lang="zh-CN" altLang="en-US" sz="2400" b="1" dirty="0">
                <a:solidFill>
                  <a:schemeClr val="bg1"/>
                </a:solidFill>
                <a:latin typeface="微软雅黑" panose="020B0503020204020204" pitchFamily="34" charset="-122"/>
                <a:ea typeface="微软雅黑" panose="020B0503020204020204" pitchFamily="34" charset="-122"/>
              </a:rPr>
              <a:t>思路</a:t>
            </a:r>
          </a:p>
        </p:txBody>
      </p:sp>
      <p:grpSp>
        <p:nvGrpSpPr>
          <p:cNvPr id="2" name="组合 1"/>
          <p:cNvGrpSpPr/>
          <p:nvPr/>
        </p:nvGrpSpPr>
        <p:grpSpPr>
          <a:xfrm>
            <a:off x="759239" y="2492160"/>
            <a:ext cx="2421753" cy="3057740"/>
            <a:chOff x="755640" y="2492160"/>
            <a:chExt cx="2421753" cy="3057740"/>
          </a:xfrm>
        </p:grpSpPr>
        <p:sp>
          <p:nvSpPr>
            <p:cNvPr id="5" name="矩形 4"/>
            <p:cNvSpPr/>
            <p:nvPr/>
          </p:nvSpPr>
          <p:spPr bwMode="auto">
            <a:xfrm>
              <a:off x="757411" y="2492160"/>
              <a:ext cx="2389928" cy="3057740"/>
            </a:xfrm>
            <a:prstGeom prst="rect">
              <a:avLst/>
            </a:prstGeom>
            <a:solidFill>
              <a:schemeClr val="bg1">
                <a:lumMod val="85000"/>
              </a:schemeClr>
            </a:solidFill>
            <a:ln w="3175">
              <a:noFill/>
              <a:round/>
            </a:ln>
          </p:spPr>
          <p:txBody>
            <a:bodyPr vert="horz" wrap="square" lIns="91440" tIns="45720" rIns="91440" bIns="45720" anchor="ctr" anchorCtr="1" compatLnSpc="1"/>
            <a:lstStyle/>
            <a:p>
              <a:pPr algn="ctr">
                <a:lnSpc>
                  <a:spcPct val="120000"/>
                </a:lnSpc>
              </a:pPr>
              <a:endParaRPr lang="zh-CN" altLang="en-US" dirty="0"/>
            </a:p>
          </p:txBody>
        </p:sp>
        <p:sp>
          <p:nvSpPr>
            <p:cNvPr id="24" name="矩形 23"/>
            <p:cNvSpPr/>
            <p:nvPr/>
          </p:nvSpPr>
          <p:spPr>
            <a:xfrm>
              <a:off x="755640" y="2504574"/>
              <a:ext cx="2421753" cy="2807944"/>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出租车是城市中主要出行交通工具之一。通过分析城市中的出租车的轨迹，可以获得大量有意义的城市动态信息</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349130" y="2444158"/>
            <a:ext cx="2480090" cy="3105742"/>
            <a:chOff x="3349130" y="2444158"/>
            <a:chExt cx="2480090" cy="3105742"/>
          </a:xfrm>
        </p:grpSpPr>
        <p:sp>
          <p:nvSpPr>
            <p:cNvPr id="8" name="矩形 7"/>
            <p:cNvSpPr/>
            <p:nvPr/>
          </p:nvSpPr>
          <p:spPr bwMode="auto">
            <a:xfrm>
              <a:off x="3379185" y="2492160"/>
              <a:ext cx="2389928" cy="3057740"/>
            </a:xfrm>
            <a:prstGeom prst="rect">
              <a:avLst/>
            </a:prstGeom>
            <a:solidFill>
              <a:schemeClr val="bg1">
                <a:lumMod val="8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endParaRPr lang="zh-CN" altLang="en-US" dirty="0"/>
            </a:p>
          </p:txBody>
        </p:sp>
        <p:sp>
          <p:nvSpPr>
            <p:cNvPr id="25" name="矩形 24"/>
            <p:cNvSpPr/>
            <p:nvPr/>
          </p:nvSpPr>
          <p:spPr>
            <a:xfrm>
              <a:off x="3349130" y="2444158"/>
              <a:ext cx="2480090" cy="2807944"/>
            </a:xfrm>
            <a:prstGeom prst="rect">
              <a:avLst/>
            </a:prstGeom>
          </p:spPr>
          <p:txBody>
            <a:bodyPr wrap="square" lIns="91436" tIns="45718" rIns="91436" bIns="45718">
              <a:spAutoFit/>
            </a:bodyPr>
            <a:lstStyle/>
            <a:p>
              <a:pPr>
                <a:lnSpc>
                  <a:spcPct val="150000"/>
                </a:lnSpc>
              </a:pPr>
              <a:r>
                <a:rPr lang="en-US" altLang="zh-CN" sz="2000" dirty="0">
                  <a:solidFill>
                    <a:schemeClr val="bg2">
                      <a:lumMod val="50000"/>
                    </a:schemeClr>
                  </a:solidFill>
                  <a:latin typeface="微软雅黑" panose="020B0503020204020204" pitchFamily="34" charset="-122"/>
                  <a:ea typeface="微软雅黑" panose="020B0503020204020204" pitchFamily="34" charset="-122"/>
                </a:rPr>
                <a:t>http://research.microsoft.com/apps/pubs/?id=152883</a:t>
              </a:r>
            </a:p>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将该数据文件解压后，得到</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10375</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个</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txt</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文件。</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027411" y="2444158"/>
            <a:ext cx="2389929" cy="3105742"/>
            <a:chOff x="6027411" y="2444158"/>
            <a:chExt cx="2389929" cy="3105742"/>
          </a:xfrm>
        </p:grpSpPr>
        <p:sp>
          <p:nvSpPr>
            <p:cNvPr id="11" name="矩形 10"/>
            <p:cNvSpPr/>
            <p:nvPr/>
          </p:nvSpPr>
          <p:spPr bwMode="auto">
            <a:xfrm>
              <a:off x="6027412" y="2492160"/>
              <a:ext cx="2389928" cy="3057740"/>
            </a:xfrm>
            <a:prstGeom prst="rect">
              <a:avLst/>
            </a:prstGeom>
            <a:solidFill>
              <a:schemeClr val="bg1">
                <a:lumMod val="85000"/>
              </a:schemeClr>
            </a:solidFill>
            <a:ln w="3175">
              <a:noFill/>
              <a:round/>
            </a:ln>
          </p:spPr>
          <p:txBody>
            <a:bodyPr vert="horz" wrap="square" lIns="91440" tIns="45720" rIns="91440" bIns="45720" anchor="ctr" anchorCtr="1" compatLnSpc="1"/>
            <a:lstStyle/>
            <a:p>
              <a:pPr algn="ctr">
                <a:lnSpc>
                  <a:spcPct val="120000"/>
                </a:lnSpc>
              </a:pPr>
              <a:endParaRPr lang="zh-CN" altLang="en-US" dirty="0"/>
            </a:p>
          </p:txBody>
        </p:sp>
        <p:sp>
          <p:nvSpPr>
            <p:cNvPr id="26" name="矩形 25"/>
            <p:cNvSpPr/>
            <p:nvPr/>
          </p:nvSpPr>
          <p:spPr>
            <a:xfrm>
              <a:off x="6027411" y="2444158"/>
              <a:ext cx="2389927" cy="874403"/>
            </a:xfrm>
            <a:prstGeom prst="rect">
              <a:avLst/>
            </a:prstGeom>
          </p:spPr>
          <p:txBody>
            <a:bodyPr wrap="square" lIns="91436" tIns="45718" rIns="91436" bIns="45718">
              <a:spAutoFit/>
            </a:bodyPr>
            <a:lstStyle/>
            <a:p>
              <a:pPr>
                <a:lnSpc>
                  <a:spcPct val="150000"/>
                </a:lnSpc>
              </a:pPr>
              <a:r>
                <a:rPr lang="en-US" altLang="zh-CN" dirty="0">
                  <a:solidFill>
                    <a:schemeClr val="bg2">
                      <a:lumMod val="50000"/>
                    </a:schemeClr>
                  </a:solidFill>
                  <a:latin typeface="微软雅黑" panose="020B0503020204020204" pitchFamily="34" charset="-122"/>
                  <a:ea typeface="微软雅黑" panose="020B0503020204020204" pitchFamily="34" charset="-122"/>
                </a:rPr>
                <a:t>F1</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F2</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F3</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F4</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F5</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F6</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r>
                <a:rPr lang="en-US" altLang="zh-CN" dirty="0">
                  <a:solidFill>
                    <a:schemeClr val="bg2">
                      <a:lumMod val="50000"/>
                    </a:schemeClr>
                  </a:solidFill>
                  <a:latin typeface="微软雅黑" panose="020B0503020204020204" pitchFamily="34" charset="-122"/>
                  <a:ea typeface="微软雅黑" panose="020B0503020204020204" pitchFamily="34" charset="-122"/>
                </a:rPr>
                <a:t>F8</a:t>
              </a:r>
              <a:r>
                <a:rPr lang="zh-CN" altLang="en-US" dirty="0">
                  <a:solidFill>
                    <a:schemeClr val="bg2">
                      <a:lumMod val="50000"/>
                    </a:schemeClr>
                  </a:solidFill>
                  <a:latin typeface="微软雅黑" panose="020B0503020204020204" pitchFamily="34" charset="-122"/>
                  <a:ea typeface="微软雅黑" panose="020B0503020204020204" pitchFamily="34" charset="-122"/>
                </a:rPr>
                <a:t>。</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615528" y="2334609"/>
            <a:ext cx="2450043" cy="3215291"/>
            <a:chOff x="8615528" y="2334609"/>
            <a:chExt cx="2450043" cy="3215291"/>
          </a:xfrm>
        </p:grpSpPr>
        <p:sp>
          <p:nvSpPr>
            <p:cNvPr id="14" name="矩形 13"/>
            <p:cNvSpPr/>
            <p:nvPr/>
          </p:nvSpPr>
          <p:spPr bwMode="auto">
            <a:xfrm>
              <a:off x="8675643" y="2492160"/>
              <a:ext cx="2389928" cy="3057740"/>
            </a:xfrm>
            <a:prstGeom prst="rect">
              <a:avLst/>
            </a:prstGeom>
            <a:solidFill>
              <a:schemeClr val="bg1">
                <a:lumMod val="8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endParaRPr lang="zh-CN" altLang="en-US" dirty="0"/>
            </a:p>
          </p:txBody>
        </p:sp>
        <p:sp>
          <p:nvSpPr>
            <p:cNvPr id="27" name="矩形 26"/>
            <p:cNvSpPr/>
            <p:nvPr/>
          </p:nvSpPr>
          <p:spPr>
            <a:xfrm>
              <a:off x="8615528" y="2334609"/>
              <a:ext cx="2448209" cy="2807944"/>
            </a:xfrm>
            <a:prstGeom prst="rect">
              <a:avLst/>
            </a:prstGeom>
          </p:spPr>
          <p:txBody>
            <a:bodyPr wrap="square" lIns="91436" tIns="45718" rIns="91436" bIns="45718">
              <a:spAutoFit/>
            </a:bodyPr>
            <a:lstStyle/>
            <a:p>
              <a:pPr>
                <a:lnSpc>
                  <a:spcPct val="150000"/>
                </a:lnSpc>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课题数据是二维结构的空间数据（经度、维度），所以本课题采用由</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R</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树改进的</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R*</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树算法解决课题要求。</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grpSp>
      <p:cxnSp>
        <p:nvCxnSpPr>
          <p:cNvPr id="32" name="直接连接符 31"/>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954107"/>
            <a:chOff x="666819" y="300264"/>
            <a:chExt cx="3257149" cy="954107"/>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一、选题背景</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75326" y="313556"/>
            <a:ext cx="3257149" cy="954107"/>
            <a:chOff x="666819" y="300264"/>
            <a:chExt cx="3257149" cy="954107"/>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一、选题背景</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8"/>
          <p:cNvGrpSpPr/>
          <p:nvPr/>
        </p:nvGrpSpPr>
        <p:grpSpPr>
          <a:xfrm>
            <a:off x="462442" y="2525064"/>
            <a:ext cx="1933113" cy="1707583"/>
            <a:chOff x="2108362" y="2505226"/>
            <a:chExt cx="1933113" cy="1707583"/>
          </a:xfrm>
        </p:grpSpPr>
        <p:sp>
          <p:nvSpPr>
            <p:cNvPr id="5" name="六边形 4"/>
            <p:cNvSpPr/>
            <p:nvPr/>
          </p:nvSpPr>
          <p:spPr>
            <a:xfrm rot="10800000" flipV="1">
              <a:off x="2108362" y="2505226"/>
              <a:ext cx="1933113" cy="1707583"/>
            </a:xfrm>
            <a:prstGeom prst="hexagon">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6" name="文本框 7"/>
            <p:cNvSpPr txBox="1"/>
            <p:nvPr/>
          </p:nvSpPr>
          <p:spPr>
            <a:xfrm>
              <a:off x="2659395" y="2907634"/>
              <a:ext cx="831042" cy="351595"/>
            </a:xfrm>
            <a:prstGeom prst="rect">
              <a:avLst/>
            </a:prstGeom>
            <a:noFill/>
          </p:spPr>
          <p:txBody>
            <a:bodyPr wrap="none">
              <a:no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600" b="1" dirty="0">
                  <a:solidFill>
                    <a:schemeClr val="bg1"/>
                  </a:solidFill>
                  <a:latin typeface="微软雅黑" panose="020B0503020204020204" pitchFamily="34" charset="-122"/>
                  <a:ea typeface="微软雅黑" panose="020B0503020204020204" pitchFamily="34" charset="-122"/>
                </a:rPr>
                <a:t>F1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465679" y="2525064"/>
            <a:ext cx="1933113" cy="1707583"/>
            <a:chOff x="5111599" y="2505226"/>
            <a:chExt cx="1933113" cy="1707583"/>
          </a:xfrm>
        </p:grpSpPr>
        <p:sp>
          <p:nvSpPr>
            <p:cNvPr id="11" name="六边形 10"/>
            <p:cNvSpPr/>
            <p:nvPr/>
          </p:nvSpPr>
          <p:spPr>
            <a:xfrm rot="10800000" flipV="1">
              <a:off x="5111599" y="2505226"/>
              <a:ext cx="1933113" cy="1707583"/>
            </a:xfrm>
            <a:prstGeom prst="hexagon">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12" name="文本框 9"/>
            <p:cNvSpPr txBox="1"/>
            <p:nvPr/>
          </p:nvSpPr>
          <p:spPr>
            <a:xfrm>
              <a:off x="5662635" y="2907634"/>
              <a:ext cx="831042" cy="351595"/>
            </a:xfrm>
            <a:prstGeom prst="rect">
              <a:avLst/>
            </a:prstGeom>
            <a:noFill/>
          </p:spPr>
          <p:txBody>
            <a:bodyPr wrap="none">
              <a:noAutofit/>
            </a:bodyPr>
            <a:lstStyle>
              <a:defPPr>
                <a:defRPr lang="zh-CN"/>
              </a:defPPr>
              <a:lvl1pPr algn="ctr" fontAlgn="base">
                <a:spcBef>
                  <a:spcPct val="0"/>
                </a:spcBef>
                <a:spcAft>
                  <a:spcPct val="0"/>
                </a:spcAft>
                <a:defRPr sz="1600" b="1">
                  <a:solidFill>
                    <a:schemeClr val="bg1"/>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r>
                <a:rPr lang="en-US" altLang="zh-CN" sz="3600" dirty="0"/>
                <a:t>F3</a:t>
              </a:r>
              <a:endParaRPr lang="zh-CN" altLang="en-US" sz="3600" dirty="0"/>
            </a:p>
          </p:txBody>
        </p:sp>
      </p:grpSp>
      <p:grpSp>
        <p:nvGrpSpPr>
          <p:cNvPr id="3" name="组合 2"/>
          <p:cNvGrpSpPr/>
          <p:nvPr/>
        </p:nvGrpSpPr>
        <p:grpSpPr>
          <a:xfrm>
            <a:off x="6468919" y="2525064"/>
            <a:ext cx="1933112" cy="1707583"/>
            <a:chOff x="8114839" y="2505226"/>
            <a:chExt cx="1933112" cy="1707583"/>
          </a:xfrm>
        </p:grpSpPr>
        <p:sp>
          <p:nvSpPr>
            <p:cNvPr id="17" name="六边形 16"/>
            <p:cNvSpPr/>
            <p:nvPr/>
          </p:nvSpPr>
          <p:spPr>
            <a:xfrm rot="10800000" flipV="1">
              <a:off x="8114839" y="2505226"/>
              <a:ext cx="1933112" cy="1707583"/>
            </a:xfrm>
            <a:prstGeom prst="hexagon">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18" name="文本框 10"/>
            <p:cNvSpPr txBox="1"/>
            <p:nvPr/>
          </p:nvSpPr>
          <p:spPr>
            <a:xfrm>
              <a:off x="8665872" y="2907634"/>
              <a:ext cx="831041" cy="351595"/>
            </a:xfrm>
            <a:prstGeom prst="rect">
              <a:avLst/>
            </a:prstGeom>
            <a:noFill/>
          </p:spPr>
          <p:txBody>
            <a:bodyPr wrap="none">
              <a:noAutofit/>
            </a:bodyPr>
            <a:lstStyle>
              <a:defPPr>
                <a:defRPr lang="zh-CN"/>
              </a:defPPr>
              <a:lvl1pPr algn="ctr" fontAlgn="base">
                <a:spcBef>
                  <a:spcPct val="0"/>
                </a:spcBef>
                <a:spcAft>
                  <a:spcPct val="0"/>
                </a:spcAft>
                <a:defRPr sz="1600" b="1">
                  <a:solidFill>
                    <a:schemeClr val="bg1"/>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r>
                <a:rPr lang="en-US" altLang="zh-CN" sz="3600" dirty="0"/>
                <a:t>F5</a:t>
              </a:r>
              <a:endParaRPr lang="zh-CN" altLang="en-US" sz="3600" dirty="0"/>
            </a:p>
          </p:txBody>
        </p:sp>
      </p:grpSp>
      <p:grpSp>
        <p:nvGrpSpPr>
          <p:cNvPr id="4" name="组合 3"/>
          <p:cNvGrpSpPr/>
          <p:nvPr/>
        </p:nvGrpSpPr>
        <p:grpSpPr>
          <a:xfrm>
            <a:off x="4967300" y="3378854"/>
            <a:ext cx="1933113" cy="1707583"/>
            <a:chOff x="6613220" y="3359016"/>
            <a:chExt cx="1933113" cy="1707583"/>
          </a:xfrm>
        </p:grpSpPr>
        <p:sp>
          <p:nvSpPr>
            <p:cNvPr id="23" name="六边形 22"/>
            <p:cNvSpPr/>
            <p:nvPr/>
          </p:nvSpPr>
          <p:spPr>
            <a:xfrm rot="10800000" flipV="1">
              <a:off x="6613220" y="3359016"/>
              <a:ext cx="1933113" cy="1707583"/>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24" name="文本框 11"/>
            <p:cNvSpPr txBox="1"/>
            <p:nvPr/>
          </p:nvSpPr>
          <p:spPr>
            <a:xfrm>
              <a:off x="7167372" y="3993252"/>
              <a:ext cx="831042" cy="35159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fontAlgn="base">
                <a:spcBef>
                  <a:spcPct val="0"/>
                </a:spcBef>
                <a:spcAft>
                  <a:spcPct val="0"/>
                </a:spcAft>
                <a:defRPr>
                  <a:solidFill>
                    <a:schemeClr val="lt1"/>
                  </a:solidFill>
                </a:defRPr>
              </a:lvl1pPr>
              <a:lvl2pPr fontAlgn="base">
                <a:spcBef>
                  <a:spcPct val="0"/>
                </a:spcBef>
                <a:spcAft>
                  <a:spcPct val="0"/>
                </a:spcAft>
                <a:defRPr>
                  <a:solidFill>
                    <a:schemeClr val="lt1"/>
                  </a:solidFill>
                </a:defRPr>
              </a:lvl2pPr>
              <a:lvl3pPr fontAlgn="base">
                <a:spcBef>
                  <a:spcPct val="0"/>
                </a:spcBef>
                <a:spcAft>
                  <a:spcPct val="0"/>
                </a:spcAft>
                <a:defRPr>
                  <a:solidFill>
                    <a:schemeClr val="lt1"/>
                  </a:solidFill>
                </a:defRPr>
              </a:lvl3pPr>
              <a:lvl4pPr fontAlgn="base">
                <a:spcBef>
                  <a:spcPct val="0"/>
                </a:spcBef>
                <a:spcAft>
                  <a:spcPct val="0"/>
                </a:spcAft>
                <a:defRPr>
                  <a:solidFill>
                    <a:schemeClr val="lt1"/>
                  </a:solidFill>
                </a:defRPr>
              </a:lvl4pPr>
              <a:lvl5pPr fontAlgn="base">
                <a:spcBef>
                  <a:spcPct val="0"/>
                </a:spcBef>
                <a:spcAft>
                  <a:spcPct val="0"/>
                </a:spcAft>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dirty="0">
                  <a:latin typeface="微软雅黑" panose="020B0503020204020204" pitchFamily="34" charset="-122"/>
                  <a:ea typeface="微软雅黑" panose="020B0503020204020204" pitchFamily="34" charset="-122"/>
                </a:rPr>
                <a:t>F4</a:t>
              </a:r>
              <a:endParaRPr lang="zh-CN" altLang="en-US" sz="36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964060" y="3387760"/>
            <a:ext cx="1933112" cy="1707583"/>
            <a:chOff x="2789528" y="2465695"/>
            <a:chExt cx="1396061" cy="1233187"/>
          </a:xfrm>
        </p:grpSpPr>
        <p:sp>
          <p:nvSpPr>
            <p:cNvPr id="29" name="六边形 28"/>
            <p:cNvSpPr/>
            <p:nvPr/>
          </p:nvSpPr>
          <p:spPr>
            <a:xfrm rot="10800000" flipV="1">
              <a:off x="2789528" y="2465695"/>
              <a:ext cx="1396061" cy="1233187"/>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dirty="0"/>
            </a:p>
          </p:txBody>
        </p:sp>
        <p:sp>
          <p:nvSpPr>
            <p:cNvPr id="30" name="文本框 8"/>
            <p:cNvSpPr txBox="1"/>
            <p:nvPr/>
          </p:nvSpPr>
          <p:spPr>
            <a:xfrm>
              <a:off x="3187477" y="2765988"/>
              <a:ext cx="600164" cy="253916"/>
            </a:xfrm>
            <a:prstGeom prst="rect">
              <a:avLst/>
            </a:prstGeom>
            <a:noFill/>
          </p:spPr>
          <p:txBody>
            <a:bodyPr wrap="none">
              <a:noAutofit/>
            </a:bodyPr>
            <a:lstStyle>
              <a:defPPr>
                <a:defRPr lang="zh-CN"/>
              </a:defPPr>
              <a:lvl1pPr algn="ctr" fontAlgn="base">
                <a:spcBef>
                  <a:spcPct val="0"/>
                </a:spcBef>
                <a:spcAft>
                  <a:spcPct val="0"/>
                </a:spcAft>
                <a:defRPr sz="1600" b="1">
                  <a:solidFill>
                    <a:schemeClr val="bg1"/>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r>
                <a:rPr lang="en-US" altLang="zh-CN" sz="3600" dirty="0"/>
                <a:t>F2</a:t>
              </a:r>
              <a:endParaRPr lang="zh-CN" altLang="en-US" sz="3600" dirty="0"/>
            </a:p>
          </p:txBody>
        </p:sp>
      </p:grpSp>
      <p:sp>
        <p:nvSpPr>
          <p:cNvPr id="49" name="矩形 48"/>
          <p:cNvSpPr/>
          <p:nvPr/>
        </p:nvSpPr>
        <p:spPr>
          <a:xfrm>
            <a:off x="361083" y="1296433"/>
            <a:ext cx="2267108" cy="1289901"/>
          </a:xfrm>
          <a:prstGeom prst="rect">
            <a:avLst/>
          </a:prstGeom>
        </p:spPr>
        <p:txBody>
          <a:bodyPr wrap="square" lIns="91436" tIns="45718" rIns="91436" bIns="45718">
            <a:spAutoFit/>
          </a:bodyPr>
          <a:lstStyle/>
          <a:p>
            <a:pPr algn="ct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（必须）出租车轨迹可视化。显示所有或者某部出租车的轨迹。</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3264454" y="882503"/>
            <a:ext cx="2578172" cy="1705399"/>
          </a:xfrm>
          <a:prstGeom prst="rect">
            <a:avLst/>
          </a:prstGeom>
        </p:spPr>
        <p:txBody>
          <a:bodyPr wrap="square" lIns="91436" tIns="45718" rIns="91436" bIns="45718">
            <a:spAutoFit/>
          </a:bodyPr>
          <a:lstStyle/>
          <a:p>
            <a:pPr algn="ct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（必须）区域范围查找。统计在某个特定的时间段，用户指定的矩形区域内的出租车的数目。</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5842626" y="852176"/>
            <a:ext cx="3373038" cy="1705399"/>
          </a:xfrm>
          <a:prstGeom prst="rect">
            <a:avLst/>
          </a:prstGeom>
        </p:spPr>
        <p:txBody>
          <a:bodyPr wrap="square" lIns="91436" tIns="45718" rIns="91436" bIns="45718">
            <a:spAutoFit/>
          </a:bodyPr>
          <a:lstStyle/>
          <a:p>
            <a:pPr algn="ctr">
              <a:lnSpc>
                <a:spcPct val="150000"/>
              </a:lnSpc>
            </a:pP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必须</a:t>
            </a:r>
            <a:r>
              <a:rPr lang="en-US" altLang="zh-CN"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区域关联分析</a:t>
            </a:r>
            <a:r>
              <a:rPr lang="en-US" altLang="zh-CN" dirty="0">
                <a:solidFill>
                  <a:schemeClr val="bg2">
                    <a:lumMod val="50000"/>
                  </a:schemeClr>
                </a:solidFill>
                <a:latin typeface="微软雅黑" panose="020B0503020204020204" pitchFamily="34" charset="-122"/>
                <a:ea typeface="微软雅黑" panose="020B0503020204020204" pitchFamily="34" charset="-122"/>
              </a:rPr>
              <a:t>1</a:t>
            </a:r>
            <a:r>
              <a:rPr lang="zh-CN" altLang="en-US" dirty="0">
                <a:solidFill>
                  <a:schemeClr val="bg2">
                    <a:lumMod val="50000"/>
                  </a:schemeClr>
                </a:solidFill>
                <a:latin typeface="微软雅黑" panose="020B0503020204020204" pitchFamily="34" charset="-122"/>
                <a:ea typeface="微软雅黑" panose="020B0503020204020204" pitchFamily="34" charset="-122"/>
              </a:rPr>
              <a:t>。用户指定两个矩形区域，统计在不同的时间段，往来这两个区域之间的车流量的变化。</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4377322" y="4998921"/>
            <a:ext cx="3473671" cy="1697254"/>
          </a:xfrm>
          <a:prstGeom prst="rect">
            <a:avLst/>
          </a:prstGeom>
        </p:spPr>
        <p:txBody>
          <a:bodyPr wrap="square" lIns="91436" tIns="45718" rIns="91436" bIns="45718">
            <a:spAutoFit/>
          </a:bodyPr>
          <a:lstStyle/>
          <a:p>
            <a:pPr algn="ct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 </a:t>
            </a: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扩展</a:t>
            </a:r>
            <a:r>
              <a:rPr lang="en-US" altLang="zh-CN"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区域车流密度分析。</a:t>
            </a: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将整个地图划分成大小是</a:t>
            </a:r>
            <a:r>
              <a:rPr lang="en-US" altLang="zh-CN" dirty="0">
                <a:solidFill>
                  <a:schemeClr val="bg2">
                    <a:lumMod val="50000"/>
                  </a:schemeClr>
                </a:solidFill>
                <a:latin typeface="微软雅黑" panose="020B0503020204020204" pitchFamily="34" charset="-122"/>
                <a:ea typeface="微软雅黑" panose="020B0503020204020204" pitchFamily="34" charset="-122"/>
              </a:rPr>
              <a:t>r*r</a:t>
            </a:r>
            <a:r>
              <a:rPr lang="zh-CN" altLang="en-US" dirty="0">
                <a:solidFill>
                  <a:schemeClr val="bg2">
                    <a:lumMod val="50000"/>
                  </a:schemeClr>
                </a:solidFill>
                <a:latin typeface="微软雅黑" panose="020B0503020204020204" pitchFamily="34" charset="-122"/>
                <a:ea typeface="微软雅黑" panose="020B0503020204020204" pitchFamily="34" charset="-122"/>
              </a:rPr>
              <a:t>网格。统计分析在不同的时间段，经过所有网格内的车流密度的变化。</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1669194" y="4969663"/>
            <a:ext cx="2347521" cy="1707583"/>
            <a:chOff x="3415358" y="5369058"/>
            <a:chExt cx="1867848" cy="2125882"/>
          </a:xfrm>
        </p:grpSpPr>
        <p:sp>
          <p:nvSpPr>
            <p:cNvPr id="45" name="矩形 44"/>
            <p:cNvSpPr/>
            <p:nvPr/>
          </p:nvSpPr>
          <p:spPr>
            <a:xfrm>
              <a:off x="3415358" y="5369058"/>
              <a:ext cx="1867848" cy="2125882"/>
            </a:xfrm>
            <a:prstGeom prst="rect">
              <a:avLst/>
            </a:prstGeom>
          </p:spPr>
          <p:txBody>
            <a:bodyPr wrap="square" lIns="91436" tIns="45718" rIns="91436" bIns="45718">
              <a:spAutoFit/>
            </a:bodyPr>
            <a:lstStyle/>
            <a:p>
              <a:pPr algn="ctr">
                <a:lnSpc>
                  <a:spcPct val="150000"/>
                </a:lnSpc>
              </a:pPr>
              <a:r>
                <a:rPr lang="zh-CN" altLang="en-US" dirty="0">
                  <a:solidFill>
                    <a:schemeClr val="bg2">
                      <a:lumMod val="50000"/>
                    </a:schemeClr>
                  </a:solidFill>
                  <a:latin typeface="微软雅黑" panose="020B0503020204020204" pitchFamily="34" charset="-122"/>
                  <a:ea typeface="微软雅黑" panose="020B0503020204020204" pitchFamily="34" charset="-122"/>
                </a:rPr>
                <a:t>（扩展）地图缩放功能。地图进行放大或者缩小，并相应的调整出租车轨迹的展示。</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4018780" y="6007972"/>
              <a:ext cx="184722" cy="646327"/>
            </a:xfrm>
            <a:prstGeom prst="rect">
              <a:avLst/>
            </a:prstGeom>
            <a:noFill/>
          </p:spPr>
          <p:txBody>
            <a:bodyPr wrap="none" lIns="91436" tIns="45718" rIns="91436" bIns="45718" rtlCol="0">
              <a:spAutoFit/>
            </a:bodyPr>
            <a:lstStyle/>
            <a:p>
              <a:endParaRPr lang="zh-CN" altLang="en-US" sz="3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35FB6159-ED25-4127-B255-A24271AFC434}"/>
              </a:ext>
            </a:extLst>
          </p:cNvPr>
          <p:cNvGrpSpPr/>
          <p:nvPr/>
        </p:nvGrpSpPr>
        <p:grpSpPr>
          <a:xfrm>
            <a:off x="9470848" y="2525064"/>
            <a:ext cx="1933112" cy="1707583"/>
            <a:chOff x="8114839" y="2505226"/>
            <a:chExt cx="1933112" cy="1707583"/>
          </a:xfrm>
        </p:grpSpPr>
        <p:sp>
          <p:nvSpPr>
            <p:cNvPr id="44" name="六边形 43">
              <a:extLst>
                <a:ext uri="{FF2B5EF4-FFF2-40B4-BE49-F238E27FC236}">
                  <a16:creationId xmlns:a16="http://schemas.microsoft.com/office/drawing/2014/main" id="{A1F70C05-3C59-45A2-ADF2-1B826882DD55}"/>
                </a:ext>
              </a:extLst>
            </p:cNvPr>
            <p:cNvSpPr/>
            <p:nvPr/>
          </p:nvSpPr>
          <p:spPr>
            <a:xfrm rot="10800000" flipV="1">
              <a:off x="8114839" y="2505226"/>
              <a:ext cx="1933112" cy="1707583"/>
            </a:xfrm>
            <a:prstGeom prst="hexagon">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55" name="文本框 10">
              <a:extLst>
                <a:ext uri="{FF2B5EF4-FFF2-40B4-BE49-F238E27FC236}">
                  <a16:creationId xmlns:a16="http://schemas.microsoft.com/office/drawing/2014/main" id="{959C98A6-9759-4202-9E12-5F293AC90C32}"/>
                </a:ext>
              </a:extLst>
            </p:cNvPr>
            <p:cNvSpPr txBox="1"/>
            <p:nvPr/>
          </p:nvSpPr>
          <p:spPr>
            <a:xfrm>
              <a:off x="8665872" y="2907634"/>
              <a:ext cx="831041" cy="351595"/>
            </a:xfrm>
            <a:prstGeom prst="rect">
              <a:avLst/>
            </a:prstGeom>
            <a:noFill/>
          </p:spPr>
          <p:txBody>
            <a:bodyPr wrap="none">
              <a:noAutofit/>
            </a:bodyPr>
            <a:lstStyle>
              <a:defPPr>
                <a:defRPr lang="zh-CN"/>
              </a:defPPr>
              <a:lvl1pPr algn="ctr" fontAlgn="base">
                <a:spcBef>
                  <a:spcPct val="0"/>
                </a:spcBef>
                <a:spcAft>
                  <a:spcPct val="0"/>
                </a:spcAft>
                <a:defRPr sz="1600" b="1">
                  <a:solidFill>
                    <a:schemeClr val="bg1"/>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r>
                <a:rPr lang="en-US" altLang="zh-CN" sz="3600" dirty="0"/>
                <a:t>F8</a:t>
              </a:r>
              <a:endParaRPr lang="zh-CN" altLang="en-US" sz="3600" dirty="0"/>
            </a:p>
          </p:txBody>
        </p:sp>
      </p:grpSp>
      <p:grpSp>
        <p:nvGrpSpPr>
          <p:cNvPr id="62" name="组合 61">
            <a:extLst>
              <a:ext uri="{FF2B5EF4-FFF2-40B4-BE49-F238E27FC236}">
                <a16:creationId xmlns:a16="http://schemas.microsoft.com/office/drawing/2014/main" id="{AA71977A-9930-4A45-AA43-2C4C19258E64}"/>
              </a:ext>
            </a:extLst>
          </p:cNvPr>
          <p:cNvGrpSpPr/>
          <p:nvPr/>
        </p:nvGrpSpPr>
        <p:grpSpPr>
          <a:xfrm>
            <a:off x="7969229" y="3378854"/>
            <a:ext cx="1933113" cy="1707583"/>
            <a:chOff x="6613220" y="3359016"/>
            <a:chExt cx="1933113" cy="1707583"/>
          </a:xfrm>
        </p:grpSpPr>
        <p:sp>
          <p:nvSpPr>
            <p:cNvPr id="63" name="六边形 62">
              <a:extLst>
                <a:ext uri="{FF2B5EF4-FFF2-40B4-BE49-F238E27FC236}">
                  <a16:creationId xmlns:a16="http://schemas.microsoft.com/office/drawing/2014/main" id="{148A28F2-3D64-4284-B00E-3FCF047F8B45}"/>
                </a:ext>
              </a:extLst>
            </p:cNvPr>
            <p:cNvSpPr/>
            <p:nvPr/>
          </p:nvSpPr>
          <p:spPr>
            <a:xfrm rot="10800000" flipV="1">
              <a:off x="6613220" y="3359016"/>
              <a:ext cx="1933113" cy="1707583"/>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sz="4000"/>
            </a:p>
          </p:txBody>
        </p:sp>
        <p:sp>
          <p:nvSpPr>
            <p:cNvPr id="64" name="文本框 11">
              <a:extLst>
                <a:ext uri="{FF2B5EF4-FFF2-40B4-BE49-F238E27FC236}">
                  <a16:creationId xmlns:a16="http://schemas.microsoft.com/office/drawing/2014/main" id="{AC38403A-80EF-4CA9-BD52-50B9A548048D}"/>
                </a:ext>
              </a:extLst>
            </p:cNvPr>
            <p:cNvSpPr txBox="1"/>
            <p:nvPr/>
          </p:nvSpPr>
          <p:spPr>
            <a:xfrm>
              <a:off x="7164253" y="3993252"/>
              <a:ext cx="831042" cy="35159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fontAlgn="base">
                <a:spcBef>
                  <a:spcPct val="0"/>
                </a:spcBef>
                <a:spcAft>
                  <a:spcPct val="0"/>
                </a:spcAft>
                <a:defRPr>
                  <a:solidFill>
                    <a:schemeClr val="lt1"/>
                  </a:solidFill>
                </a:defRPr>
              </a:lvl1pPr>
              <a:lvl2pPr fontAlgn="base">
                <a:spcBef>
                  <a:spcPct val="0"/>
                </a:spcBef>
                <a:spcAft>
                  <a:spcPct val="0"/>
                </a:spcAft>
                <a:defRPr>
                  <a:solidFill>
                    <a:schemeClr val="lt1"/>
                  </a:solidFill>
                </a:defRPr>
              </a:lvl2pPr>
              <a:lvl3pPr fontAlgn="base">
                <a:spcBef>
                  <a:spcPct val="0"/>
                </a:spcBef>
                <a:spcAft>
                  <a:spcPct val="0"/>
                </a:spcAft>
                <a:defRPr>
                  <a:solidFill>
                    <a:schemeClr val="lt1"/>
                  </a:solidFill>
                </a:defRPr>
              </a:lvl3pPr>
              <a:lvl4pPr fontAlgn="base">
                <a:spcBef>
                  <a:spcPct val="0"/>
                </a:spcBef>
                <a:spcAft>
                  <a:spcPct val="0"/>
                </a:spcAft>
                <a:defRPr>
                  <a:solidFill>
                    <a:schemeClr val="lt1"/>
                  </a:solidFill>
                </a:defRPr>
              </a:lvl4pPr>
              <a:lvl5pPr fontAlgn="base">
                <a:spcBef>
                  <a:spcPct val="0"/>
                </a:spcBef>
                <a:spcAft>
                  <a:spcPct val="0"/>
                </a:spcAft>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3600" dirty="0">
                  <a:latin typeface="微软雅黑" panose="020B0503020204020204" pitchFamily="34" charset="-122"/>
                  <a:ea typeface="微软雅黑" panose="020B0503020204020204" pitchFamily="34" charset="-122"/>
                </a:rPr>
                <a:t>F6</a:t>
              </a:r>
              <a:endParaRPr lang="zh-CN" altLang="en-US" sz="3600" dirty="0">
                <a:latin typeface="微软雅黑" panose="020B0503020204020204" pitchFamily="34" charset="-122"/>
                <a:ea typeface="微软雅黑" panose="020B0503020204020204" pitchFamily="34" charset="-122"/>
              </a:endParaRPr>
            </a:p>
          </p:txBody>
        </p:sp>
      </p:grpSp>
      <p:sp>
        <p:nvSpPr>
          <p:cNvPr id="67" name="矩形 66">
            <a:extLst>
              <a:ext uri="{FF2B5EF4-FFF2-40B4-BE49-F238E27FC236}">
                <a16:creationId xmlns:a16="http://schemas.microsoft.com/office/drawing/2014/main" id="{094AC9F9-3B74-43D6-84F0-31DD904E5C34}"/>
              </a:ext>
            </a:extLst>
          </p:cNvPr>
          <p:cNvSpPr/>
          <p:nvPr/>
        </p:nvSpPr>
        <p:spPr>
          <a:xfrm>
            <a:off x="9141794" y="735860"/>
            <a:ext cx="2943526" cy="1705399"/>
          </a:xfrm>
          <a:prstGeom prst="rect">
            <a:avLst/>
          </a:prstGeom>
        </p:spPr>
        <p:txBody>
          <a:bodyPr wrap="square" lIns="91436" tIns="45718" rIns="91436" bIns="45718">
            <a:spAutoFit/>
          </a:bodyPr>
          <a:lstStyle/>
          <a:p>
            <a:pPr algn="ctr">
              <a:lnSpc>
                <a:spcPct val="150000"/>
              </a:lnSpc>
            </a:pP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扩展</a:t>
            </a: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频繁路径分析</a:t>
            </a:r>
            <a:r>
              <a:rPr lang="en-US" altLang="zh-CN" dirty="0">
                <a:solidFill>
                  <a:schemeClr val="bg2">
                    <a:lumMod val="50000"/>
                  </a:schemeClr>
                </a:solidFill>
                <a:latin typeface="微软雅黑" panose="020B0503020204020204" pitchFamily="34" charset="-122"/>
                <a:ea typeface="微软雅黑" panose="020B0503020204020204" pitchFamily="34" charset="-122"/>
              </a:rPr>
              <a:t>2</a:t>
            </a:r>
            <a:r>
              <a:rPr lang="zh-CN" altLang="en-US" dirty="0">
                <a:solidFill>
                  <a:schemeClr val="bg2">
                    <a:lumMod val="50000"/>
                  </a:schemeClr>
                </a:solidFill>
                <a:latin typeface="微软雅黑" panose="020B0503020204020204" pitchFamily="34" charset="-122"/>
                <a:ea typeface="微软雅黑" panose="020B0503020204020204" pitchFamily="34" charset="-122"/>
              </a:rPr>
              <a:t>。给定两个矩形区域</a:t>
            </a:r>
            <a:r>
              <a:rPr lang="en-US" altLang="zh-CN" dirty="0">
                <a:solidFill>
                  <a:schemeClr val="bg2">
                    <a:lumMod val="50000"/>
                  </a:schemeClr>
                </a:solidFill>
                <a:latin typeface="微软雅黑" panose="020B0503020204020204" pitchFamily="34" charset="-122"/>
                <a:ea typeface="微软雅黑" panose="020B0503020204020204" pitchFamily="34" charset="-122"/>
              </a:rPr>
              <a:t>A</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B</a:t>
            </a:r>
            <a:r>
              <a:rPr lang="zh-CN" altLang="en-US" dirty="0">
                <a:solidFill>
                  <a:schemeClr val="bg2">
                    <a:lumMod val="50000"/>
                  </a:schemeClr>
                </a:solidFill>
                <a:latin typeface="微软雅黑" panose="020B0503020204020204" pitchFamily="34" charset="-122"/>
                <a:ea typeface="微软雅黑" panose="020B0503020204020204" pitchFamily="34" charset="-122"/>
              </a:rPr>
              <a:t>，分析从</a:t>
            </a:r>
            <a:r>
              <a:rPr lang="en-US" altLang="zh-CN" dirty="0">
                <a:solidFill>
                  <a:schemeClr val="bg2">
                    <a:lumMod val="50000"/>
                  </a:schemeClr>
                </a:solidFill>
                <a:latin typeface="微软雅黑" panose="020B0503020204020204" pitchFamily="34" charset="-122"/>
                <a:ea typeface="微软雅黑" panose="020B0503020204020204" pitchFamily="34" charset="-122"/>
              </a:rPr>
              <a:t>A</a:t>
            </a:r>
            <a:r>
              <a:rPr lang="zh-CN" altLang="en-US" dirty="0">
                <a:solidFill>
                  <a:schemeClr val="bg2">
                    <a:lumMod val="50000"/>
                  </a:schemeClr>
                </a:solidFill>
                <a:latin typeface="微软雅黑" panose="020B0503020204020204" pitchFamily="34" charset="-122"/>
                <a:ea typeface="微软雅黑" panose="020B0503020204020204" pitchFamily="34" charset="-122"/>
              </a:rPr>
              <a:t>到</a:t>
            </a:r>
            <a:r>
              <a:rPr lang="en-US" altLang="zh-CN" dirty="0">
                <a:solidFill>
                  <a:schemeClr val="bg2">
                    <a:lumMod val="50000"/>
                  </a:schemeClr>
                </a:solidFill>
                <a:latin typeface="微软雅黑" panose="020B0503020204020204" pitchFamily="34" charset="-122"/>
                <a:ea typeface="微软雅黑" panose="020B0503020204020204" pitchFamily="34" charset="-122"/>
              </a:rPr>
              <a:t>B</a:t>
            </a:r>
            <a:r>
              <a:rPr lang="zh-CN" altLang="en-US" dirty="0">
                <a:solidFill>
                  <a:schemeClr val="bg2">
                    <a:lumMod val="50000"/>
                  </a:schemeClr>
                </a:solidFill>
                <a:latin typeface="微软雅黑" panose="020B0503020204020204" pitchFamily="34" charset="-122"/>
                <a:ea typeface="微软雅黑" panose="020B0503020204020204" pitchFamily="34" charset="-122"/>
              </a:rPr>
              <a:t>的最为频繁的前</a:t>
            </a:r>
            <a:r>
              <a:rPr lang="en-US" altLang="zh-CN" dirty="0">
                <a:solidFill>
                  <a:schemeClr val="bg2">
                    <a:lumMod val="50000"/>
                  </a:schemeClr>
                </a:solidFill>
                <a:latin typeface="微软雅黑" panose="020B0503020204020204" pitchFamily="34" charset="-122"/>
                <a:ea typeface="微软雅黑" panose="020B0503020204020204" pitchFamily="34" charset="-122"/>
              </a:rPr>
              <a:t>k</a:t>
            </a:r>
            <a:r>
              <a:rPr lang="zh-CN" altLang="en-US" dirty="0">
                <a:solidFill>
                  <a:schemeClr val="bg2">
                    <a:lumMod val="50000"/>
                  </a:schemeClr>
                </a:solidFill>
                <a:latin typeface="微软雅黑" panose="020B0503020204020204" pitchFamily="34" charset="-122"/>
                <a:ea typeface="微软雅黑" panose="020B0503020204020204" pitchFamily="34" charset="-122"/>
              </a:rPr>
              <a:t>个通行路径。</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5A44E332-2572-4AB9-89F3-E7698FA5648A}"/>
              </a:ext>
            </a:extLst>
          </p:cNvPr>
          <p:cNvSpPr/>
          <p:nvPr/>
        </p:nvSpPr>
        <p:spPr>
          <a:xfrm>
            <a:off x="7969229" y="5026489"/>
            <a:ext cx="3108508" cy="1705399"/>
          </a:xfrm>
          <a:prstGeom prst="rect">
            <a:avLst/>
          </a:prstGeom>
        </p:spPr>
        <p:txBody>
          <a:bodyPr wrap="square" lIns="91436" tIns="45718" rIns="91436" bIns="45718">
            <a:spAutoFit/>
          </a:bodyPr>
          <a:lstStyle/>
          <a:p>
            <a:pPr algn="ctr">
              <a:lnSpc>
                <a:spcPct val="150000"/>
              </a:lnSpc>
            </a:pPr>
            <a:r>
              <a:rPr lang="en-US" altLang="zh-CN" dirty="0">
                <a:solidFill>
                  <a:schemeClr val="bg2">
                    <a:lumMod val="50000"/>
                  </a:schemeClr>
                </a:solidFill>
                <a:latin typeface="微软雅黑" panose="020B0503020204020204" pitchFamily="34" charset="-122"/>
                <a:ea typeface="微软雅黑" panose="020B0503020204020204" pitchFamily="34" charset="-122"/>
              </a:rPr>
              <a:t>(</a:t>
            </a:r>
            <a:r>
              <a:rPr lang="zh-CN" altLang="en-US" dirty="0">
                <a:solidFill>
                  <a:schemeClr val="bg2">
                    <a:lumMod val="50000"/>
                  </a:schemeClr>
                </a:solidFill>
                <a:latin typeface="微软雅黑" panose="020B0503020204020204" pitchFamily="34" charset="-122"/>
                <a:ea typeface="微软雅黑" panose="020B0503020204020204" pitchFamily="34" charset="-122"/>
              </a:rPr>
              <a:t>必须</a:t>
            </a:r>
            <a:r>
              <a:rPr lang="en-US" altLang="zh-CN" dirty="0">
                <a:solidFill>
                  <a:schemeClr val="bg2">
                    <a:lumMod val="50000"/>
                  </a:schemeClr>
                </a:solidFill>
                <a:latin typeface="微软雅黑" panose="020B0503020204020204" pitchFamily="34" charset="-122"/>
                <a:ea typeface="微软雅黑" panose="020B0503020204020204" pitchFamily="34" charset="-122"/>
              </a:rPr>
              <a:t>) </a:t>
            </a:r>
            <a:r>
              <a:rPr lang="zh-CN" altLang="en-US" dirty="0">
                <a:solidFill>
                  <a:schemeClr val="bg2">
                    <a:lumMod val="50000"/>
                  </a:schemeClr>
                </a:solidFill>
                <a:latin typeface="微软雅黑" panose="020B0503020204020204" pitchFamily="34" charset="-122"/>
                <a:ea typeface="微软雅黑" panose="020B0503020204020204" pitchFamily="34" charset="-122"/>
              </a:rPr>
              <a:t>区域关联分析</a:t>
            </a:r>
            <a:r>
              <a:rPr lang="en-US" altLang="zh-CN" dirty="0">
                <a:solidFill>
                  <a:schemeClr val="bg2">
                    <a:lumMod val="50000"/>
                  </a:schemeClr>
                </a:solidFill>
                <a:latin typeface="微软雅黑" panose="020B0503020204020204" pitchFamily="34" charset="-122"/>
                <a:ea typeface="微软雅黑" panose="020B0503020204020204" pitchFamily="34" charset="-122"/>
              </a:rPr>
              <a:t>2</a:t>
            </a:r>
            <a:r>
              <a:rPr lang="zh-CN" altLang="en-US" dirty="0">
                <a:solidFill>
                  <a:schemeClr val="bg2">
                    <a:lumMod val="50000"/>
                  </a:schemeClr>
                </a:solidFill>
                <a:latin typeface="微软雅黑" panose="020B0503020204020204" pitchFamily="34" charset="-122"/>
                <a:ea typeface="微软雅黑" panose="020B0503020204020204" pitchFamily="34" charset="-122"/>
              </a:rPr>
              <a:t>。用户指定一个矩形区域，统计往来该矩形区域和其他区域的车流量随时间的变化。</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4464788" y="3335463"/>
            <a:ext cx="3262423"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r>
              <a:rPr lang="zh-CN" altLang="zh-CN" dirty="0"/>
              <a:t>方案论证</a:t>
            </a:r>
            <a:endParaRPr lang="zh-CN" altLang="en-US" dirty="0"/>
          </a:p>
        </p:txBody>
      </p:sp>
      <p:sp>
        <p:nvSpPr>
          <p:cNvPr id="44" name="矩形 43"/>
          <p:cNvSpPr/>
          <p:nvPr/>
        </p:nvSpPr>
        <p:spPr>
          <a:xfrm>
            <a:off x="4811517" y="4350500"/>
            <a:ext cx="2451560" cy="400105"/>
          </a:xfrm>
          <a:prstGeom prst="rect">
            <a:avLst/>
          </a:prstGeom>
        </p:spPr>
        <p:txBody>
          <a:bodyPr wrap="none" lIns="91436" tIns="45718" rIns="91436" bIns="45718">
            <a:spAutoFit/>
          </a:bodyPr>
          <a:lstStyle/>
          <a:p>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Solution discourse</a:t>
            </a:r>
          </a:p>
        </p:txBody>
      </p:sp>
      <p:grpSp>
        <p:nvGrpSpPr>
          <p:cNvPr id="37" name="组合 36"/>
          <p:cNvGrpSpPr/>
          <p:nvPr/>
        </p:nvGrpSpPr>
        <p:grpSpPr>
          <a:xfrm>
            <a:off x="7924800" y="3727786"/>
            <a:ext cx="4267199"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4356100"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
          <p:cNvGrpSpPr>
            <a:grpSpLocks noChangeAspect="1"/>
          </p:cNvGrpSpPr>
          <p:nvPr/>
        </p:nvGrpSpPr>
        <p:grpSpPr bwMode="auto">
          <a:xfrm>
            <a:off x="5390276" y="1665398"/>
            <a:ext cx="1411448" cy="1162236"/>
            <a:chOff x="3681" y="2029"/>
            <a:chExt cx="623" cy="513"/>
          </a:xfrm>
        </p:grpSpPr>
        <p:sp>
          <p:nvSpPr>
            <p:cNvPr id="46" name="AutoShape 3"/>
            <p:cNvSpPr>
              <a:spLocks noChangeAspect="1" noChangeArrowheads="1" noTextEdit="1"/>
            </p:cNvSpPr>
            <p:nvPr/>
          </p:nvSpPr>
          <p:spPr bwMode="auto">
            <a:xfrm>
              <a:off x="3681" y="2029"/>
              <a:ext cx="62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5"/>
            <p:cNvSpPr/>
            <p:nvPr/>
          </p:nvSpPr>
          <p:spPr bwMode="auto">
            <a:xfrm>
              <a:off x="3676" y="2029"/>
              <a:ext cx="623" cy="285"/>
            </a:xfrm>
            <a:custGeom>
              <a:avLst/>
              <a:gdLst>
                <a:gd name="T0" fmla="*/ 312 w 623"/>
                <a:gd name="T1" fmla="*/ 0 h 285"/>
                <a:gd name="T2" fmla="*/ 312 w 623"/>
                <a:gd name="T3" fmla="*/ 0 h 285"/>
                <a:gd name="T4" fmla="*/ 0 w 623"/>
                <a:gd name="T5" fmla="*/ 252 h 285"/>
                <a:gd name="T6" fmla="*/ 38 w 623"/>
                <a:gd name="T7" fmla="*/ 285 h 285"/>
                <a:gd name="T8" fmla="*/ 312 w 623"/>
                <a:gd name="T9" fmla="*/ 62 h 285"/>
                <a:gd name="T10" fmla="*/ 585 w 623"/>
                <a:gd name="T11" fmla="*/ 285 h 285"/>
                <a:gd name="T12" fmla="*/ 623 w 623"/>
                <a:gd name="T13" fmla="*/ 252 h 285"/>
                <a:gd name="T14" fmla="*/ 312 w 623"/>
                <a:gd name="T15" fmla="*/ 0 h 285"/>
                <a:gd name="T16" fmla="*/ 312 w 62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3" h="285">
                  <a:moveTo>
                    <a:pt x="312" y="0"/>
                  </a:moveTo>
                  <a:lnTo>
                    <a:pt x="312" y="0"/>
                  </a:lnTo>
                  <a:lnTo>
                    <a:pt x="0" y="252"/>
                  </a:lnTo>
                  <a:lnTo>
                    <a:pt x="38" y="285"/>
                  </a:lnTo>
                  <a:lnTo>
                    <a:pt x="312" y="62"/>
                  </a:lnTo>
                  <a:lnTo>
                    <a:pt x="585" y="285"/>
                  </a:lnTo>
                  <a:lnTo>
                    <a:pt x="623" y="252"/>
                  </a:lnTo>
                  <a:lnTo>
                    <a:pt x="312" y="0"/>
                  </a:lnTo>
                  <a:lnTo>
                    <a:pt x="312" y="0"/>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p:nvPr/>
          </p:nvSpPr>
          <p:spPr bwMode="auto">
            <a:xfrm>
              <a:off x="3747" y="2157"/>
              <a:ext cx="481" cy="385"/>
            </a:xfrm>
            <a:custGeom>
              <a:avLst/>
              <a:gdLst>
                <a:gd name="T0" fmla="*/ 0 w 481"/>
                <a:gd name="T1" fmla="*/ 195 h 385"/>
                <a:gd name="T2" fmla="*/ 0 w 481"/>
                <a:gd name="T3" fmla="*/ 385 h 385"/>
                <a:gd name="T4" fmla="*/ 193 w 481"/>
                <a:gd name="T5" fmla="*/ 385 h 385"/>
                <a:gd name="T6" fmla="*/ 193 w 481"/>
                <a:gd name="T7" fmla="*/ 205 h 385"/>
                <a:gd name="T8" fmla="*/ 292 w 481"/>
                <a:gd name="T9" fmla="*/ 205 h 385"/>
                <a:gd name="T10" fmla="*/ 292 w 481"/>
                <a:gd name="T11" fmla="*/ 385 h 385"/>
                <a:gd name="T12" fmla="*/ 481 w 481"/>
                <a:gd name="T13" fmla="*/ 385 h 385"/>
                <a:gd name="T14" fmla="*/ 481 w 481"/>
                <a:gd name="T15" fmla="*/ 195 h 385"/>
                <a:gd name="T16" fmla="*/ 236 w 481"/>
                <a:gd name="T17" fmla="*/ 0 h 385"/>
                <a:gd name="T18" fmla="*/ 0 w 481"/>
                <a:gd name="T19" fmla="*/ 19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85">
                  <a:moveTo>
                    <a:pt x="0" y="195"/>
                  </a:moveTo>
                  <a:lnTo>
                    <a:pt x="0" y="385"/>
                  </a:lnTo>
                  <a:lnTo>
                    <a:pt x="193" y="385"/>
                  </a:lnTo>
                  <a:lnTo>
                    <a:pt x="193" y="205"/>
                  </a:lnTo>
                  <a:lnTo>
                    <a:pt x="292" y="205"/>
                  </a:lnTo>
                  <a:lnTo>
                    <a:pt x="292" y="385"/>
                  </a:lnTo>
                  <a:lnTo>
                    <a:pt x="481" y="385"/>
                  </a:lnTo>
                  <a:lnTo>
                    <a:pt x="481" y="195"/>
                  </a:lnTo>
                  <a:lnTo>
                    <a:pt x="236" y="0"/>
                  </a:lnTo>
                  <a:lnTo>
                    <a:pt x="0" y="195"/>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advTm="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p:nvPr/>
        </p:nvSpPr>
        <p:spPr bwMode="auto">
          <a:xfrm flipH="1">
            <a:off x="2734450" y="1981172"/>
            <a:ext cx="1184687" cy="3740350"/>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10" name="Line 11"/>
          <p:cNvSpPr>
            <a:spLocks noChangeShapeType="1"/>
          </p:cNvSpPr>
          <p:nvPr/>
        </p:nvSpPr>
        <p:spPr bwMode="auto">
          <a:xfrm flipH="1">
            <a:off x="1728921" y="2571625"/>
            <a:ext cx="800767" cy="58806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sp>
        <p:nvSpPr>
          <p:cNvPr id="11" name="Line 13"/>
          <p:cNvSpPr>
            <a:spLocks noChangeShapeType="1"/>
          </p:cNvSpPr>
          <p:nvPr/>
        </p:nvSpPr>
        <p:spPr bwMode="auto">
          <a:xfrm flipH="1">
            <a:off x="2050417" y="3826605"/>
            <a:ext cx="1067336"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1" name="组合 20"/>
          <p:cNvGrpSpPr/>
          <p:nvPr/>
        </p:nvGrpSpPr>
        <p:grpSpPr>
          <a:xfrm>
            <a:off x="194923" y="3011755"/>
            <a:ext cx="1749122" cy="1747587"/>
            <a:chOff x="1314269" y="3137941"/>
            <a:chExt cx="1907896" cy="1906222"/>
          </a:xfrm>
        </p:grpSpPr>
        <p:sp>
          <p:nvSpPr>
            <p:cNvPr id="22"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23"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a:solidFill>
                  <a:schemeClr val="tx2"/>
                </a:solidFill>
                <a:latin typeface="Lifeline JL" panose="00000400000000000000" pitchFamily="2" charset="0"/>
                <a:ea typeface="微软雅黑" panose="020B0503020204020204" pitchFamily="34" charset="-122"/>
              </a:endParaRPr>
            </a:p>
          </p:txBody>
        </p:sp>
        <p:sp>
          <p:nvSpPr>
            <p:cNvPr id="24" name="TextBox 14"/>
            <p:cNvSpPr txBox="1"/>
            <p:nvPr/>
          </p:nvSpPr>
          <p:spPr>
            <a:xfrm flipH="1">
              <a:off x="1750980" y="3610858"/>
              <a:ext cx="1045036" cy="906430"/>
            </a:xfrm>
            <a:prstGeom prst="rect">
              <a:avLst/>
            </a:prstGeom>
            <a:noFill/>
          </p:spPr>
          <p:txBody>
            <a:bodyPr wrap="square" rtlCol="0">
              <a:spAutoFit/>
            </a:bodyPr>
            <a:lstStyle/>
            <a:p>
              <a:pPr algn="ctr"/>
              <a:r>
                <a:rPr lang="zh-CN" altLang="en-US" sz="2400" b="1" dirty="0">
                  <a:solidFill>
                    <a:schemeClr val="bg2"/>
                  </a:solidFill>
                  <a:latin typeface="微软雅黑" panose="020B0503020204020204" pitchFamily="34" charset="-122"/>
                  <a:ea typeface="微软雅黑" panose="020B0503020204020204" pitchFamily="34" charset="-122"/>
                </a:rPr>
                <a:t>方案论证</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sp>
        <p:nvSpPr>
          <p:cNvPr id="28" name="Line 11"/>
          <p:cNvSpPr>
            <a:spLocks noChangeShapeType="1"/>
          </p:cNvSpPr>
          <p:nvPr/>
        </p:nvSpPr>
        <p:spPr bwMode="auto">
          <a:xfrm flipH="1" flipV="1">
            <a:off x="1716409" y="4586058"/>
            <a:ext cx="663136" cy="53801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9" name="组合 28"/>
          <p:cNvGrpSpPr/>
          <p:nvPr/>
        </p:nvGrpSpPr>
        <p:grpSpPr>
          <a:xfrm>
            <a:off x="2436084" y="1500295"/>
            <a:ext cx="1236128" cy="1235044"/>
            <a:chOff x="1314269" y="3137941"/>
            <a:chExt cx="1907896" cy="1906222"/>
          </a:xfrm>
        </p:grpSpPr>
        <p:sp>
          <p:nvSpPr>
            <p:cNvPr id="30"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1"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2" name="TextBox 14"/>
            <p:cNvSpPr txBox="1"/>
            <p:nvPr/>
          </p:nvSpPr>
          <p:spPr>
            <a:xfrm flipH="1">
              <a:off x="1774781" y="3795644"/>
              <a:ext cx="1045036" cy="570043"/>
            </a:xfrm>
            <a:prstGeom prst="rect">
              <a:avLst/>
            </a:prstGeom>
            <a:noFill/>
          </p:spPr>
          <p:txBody>
            <a:bodyPr wrap="square" rtlCol="0">
              <a:sp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R</a:t>
              </a:r>
              <a:r>
                <a:rPr lang="zh-CN" altLang="en-US" b="1" dirty="0">
                  <a:solidFill>
                    <a:schemeClr val="bg2"/>
                  </a:solidFill>
                  <a:latin typeface="微软雅黑" panose="020B0503020204020204" pitchFamily="34" charset="-122"/>
                  <a:ea typeface="微软雅黑" panose="020B0503020204020204" pitchFamily="34" charset="-122"/>
                </a:rPr>
                <a:t>树</a:t>
              </a:r>
              <a:endParaRPr lang="en-US" altLang="zh-CN" b="1" dirty="0">
                <a:solidFill>
                  <a:schemeClr val="bg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348640" y="3159691"/>
            <a:ext cx="1236128" cy="1235044"/>
            <a:chOff x="1314269" y="3137941"/>
            <a:chExt cx="1907896" cy="1906222"/>
          </a:xfrm>
        </p:grpSpPr>
        <p:sp>
          <p:nvSpPr>
            <p:cNvPr id="34"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5"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6" name="TextBox 14"/>
            <p:cNvSpPr txBox="1"/>
            <p:nvPr/>
          </p:nvSpPr>
          <p:spPr>
            <a:xfrm flipH="1">
              <a:off x="1750981" y="3579287"/>
              <a:ext cx="1045036" cy="997576"/>
            </a:xfrm>
            <a:prstGeom prst="rect">
              <a:avLst/>
            </a:prstGeom>
            <a:noFill/>
          </p:spPr>
          <p:txBody>
            <a:bodyPr wrap="squar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rPr>
                <a:t>四叉树</a:t>
              </a:r>
              <a:endParaRPr lang="en-US" altLang="zh-CN" b="1" dirty="0">
                <a:solidFill>
                  <a:schemeClr val="bg2"/>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436084" y="4970228"/>
            <a:ext cx="1236128" cy="1235044"/>
            <a:chOff x="1314269" y="3137941"/>
            <a:chExt cx="1907896" cy="1906222"/>
          </a:xfrm>
        </p:grpSpPr>
        <p:sp>
          <p:nvSpPr>
            <p:cNvPr id="38"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9"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40" name="TextBox 14"/>
            <p:cNvSpPr txBox="1"/>
            <p:nvPr/>
          </p:nvSpPr>
          <p:spPr>
            <a:xfrm flipH="1">
              <a:off x="1725185" y="3783656"/>
              <a:ext cx="1045036" cy="570043"/>
            </a:xfrm>
            <a:prstGeom prst="rect">
              <a:avLst/>
            </a:prstGeom>
            <a:noFill/>
          </p:spPr>
          <p:txBody>
            <a:bodyPr wrap="square" rtlCol="0">
              <a:sp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a:t>
              </a:r>
            </a:p>
          </p:txBody>
        </p:sp>
      </p:grpSp>
      <p:cxnSp>
        <p:nvCxnSpPr>
          <p:cNvPr id="44" name="直接连接符 43"/>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661988" y="288418"/>
            <a:ext cx="3257149" cy="954107"/>
            <a:chOff x="666819" y="300264"/>
            <a:chExt cx="3257149" cy="954107"/>
          </a:xfrm>
        </p:grpSpPr>
        <p:sp>
          <p:nvSpPr>
            <p:cNvPr id="54" name="圆角矩形 5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2" name="表格 1">
            <a:extLst>
              <a:ext uri="{FF2B5EF4-FFF2-40B4-BE49-F238E27FC236}">
                <a16:creationId xmlns:a16="http://schemas.microsoft.com/office/drawing/2014/main" id="{42842D79-31FE-4731-AF93-85383AF408AB}"/>
              </a:ext>
            </a:extLst>
          </p:cNvPr>
          <p:cNvGraphicFramePr>
            <a:graphicFrameLocks noGrp="1"/>
          </p:cNvGraphicFramePr>
          <p:nvPr>
            <p:extLst>
              <p:ext uri="{D42A27DB-BD31-4B8C-83A1-F6EECF244321}">
                <p14:modId xmlns:p14="http://schemas.microsoft.com/office/powerpoint/2010/main" val="3725595284"/>
              </p:ext>
            </p:extLst>
          </p:nvPr>
        </p:nvGraphicFramePr>
        <p:xfrm>
          <a:off x="5327021" y="1590688"/>
          <a:ext cx="5891688" cy="4473535"/>
        </p:xfrm>
        <a:graphic>
          <a:graphicData uri="http://schemas.openxmlformats.org/drawingml/2006/table">
            <a:tbl>
              <a:tblPr firstRow="1" firstCol="1" bandRow="1">
                <a:tableStyleId>{5C22544A-7EE6-4342-B048-85BDC9FD1C3A}</a:tableStyleId>
              </a:tblPr>
              <a:tblGrid>
                <a:gridCol w="1472922">
                  <a:extLst>
                    <a:ext uri="{9D8B030D-6E8A-4147-A177-3AD203B41FA5}">
                      <a16:colId xmlns:a16="http://schemas.microsoft.com/office/drawing/2014/main" val="183335579"/>
                    </a:ext>
                  </a:extLst>
                </a:gridCol>
                <a:gridCol w="1472922">
                  <a:extLst>
                    <a:ext uri="{9D8B030D-6E8A-4147-A177-3AD203B41FA5}">
                      <a16:colId xmlns:a16="http://schemas.microsoft.com/office/drawing/2014/main" val="4248640063"/>
                    </a:ext>
                  </a:extLst>
                </a:gridCol>
                <a:gridCol w="1472922">
                  <a:extLst>
                    <a:ext uri="{9D8B030D-6E8A-4147-A177-3AD203B41FA5}">
                      <a16:colId xmlns:a16="http://schemas.microsoft.com/office/drawing/2014/main" val="1236873379"/>
                    </a:ext>
                  </a:extLst>
                </a:gridCol>
                <a:gridCol w="1472922">
                  <a:extLst>
                    <a:ext uri="{9D8B030D-6E8A-4147-A177-3AD203B41FA5}">
                      <a16:colId xmlns:a16="http://schemas.microsoft.com/office/drawing/2014/main" val="3453538004"/>
                    </a:ext>
                  </a:extLst>
                </a:gridCol>
              </a:tblGrid>
              <a:tr h="234300">
                <a:tc>
                  <a:txBody>
                    <a:bodyPr/>
                    <a:lstStyle/>
                    <a:p>
                      <a:pPr algn="ctr">
                        <a:lnSpc>
                          <a:spcPts val="2000"/>
                        </a:lnSpc>
                        <a:spcAft>
                          <a:spcPts val="0"/>
                        </a:spcAft>
                      </a:pPr>
                      <a:r>
                        <a:rPr lang="zh-CN" sz="1400" kern="100" dirty="0">
                          <a:effectLst/>
                        </a:rPr>
                        <a:t>索引名称</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数据结构对象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优点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缺点</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84032945"/>
                  </a:ext>
                </a:extLst>
              </a:tr>
              <a:tr h="499569">
                <a:tc>
                  <a:txBody>
                    <a:bodyPr/>
                    <a:lstStyle/>
                    <a:p>
                      <a:pPr algn="ctr">
                        <a:lnSpc>
                          <a:spcPts val="2000"/>
                        </a:lnSpc>
                        <a:spcAft>
                          <a:spcPts val="0"/>
                        </a:spcAft>
                      </a:pPr>
                      <a:r>
                        <a:rPr lang="en-US" sz="1400" kern="100">
                          <a:effectLst/>
                        </a:rPr>
                        <a:t>R</a:t>
                      </a:r>
                      <a:r>
                        <a:rPr lang="zh-CN" sz="1400" kern="100">
                          <a:effectLst/>
                        </a:rPr>
                        <a:t>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dirty="0">
                          <a:effectLst/>
                        </a:rPr>
                        <a:t>矩形</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查询效率较高</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区域重叠，难以动态维护</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4176792"/>
                  </a:ext>
                </a:extLst>
              </a:tr>
              <a:tr h="499569">
                <a:tc>
                  <a:txBody>
                    <a:bodyPr/>
                    <a:lstStyle/>
                    <a:p>
                      <a:pPr algn="ctr">
                        <a:lnSpc>
                          <a:spcPts val="2000"/>
                        </a:lnSpc>
                        <a:spcAft>
                          <a:spcPts val="0"/>
                        </a:spcAft>
                      </a:pPr>
                      <a:r>
                        <a:rPr lang="en-US" sz="1400" kern="100">
                          <a:effectLst/>
                        </a:rPr>
                        <a:t>R</a:t>
                      </a:r>
                      <a:r>
                        <a:rPr lang="zh-CN" sz="1400" kern="100">
                          <a:effectLst/>
                        </a:rPr>
                        <a:t>变种树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矩形或不规则多边形</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解决</a:t>
                      </a:r>
                      <a:r>
                        <a:rPr lang="en-US" sz="1400" kern="100">
                          <a:effectLst/>
                        </a:rPr>
                        <a:t>R</a:t>
                      </a:r>
                      <a:r>
                        <a:rPr lang="zh-CN" sz="1400" kern="100">
                          <a:effectLst/>
                        </a:rPr>
                        <a:t>树区域重叠插入难的问题</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算法复杂，难以动态维护</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5810133"/>
                  </a:ext>
                </a:extLst>
              </a:tr>
              <a:tr h="764837">
                <a:tc>
                  <a:txBody>
                    <a:bodyPr/>
                    <a:lstStyle/>
                    <a:p>
                      <a:pPr algn="ctr">
                        <a:lnSpc>
                          <a:spcPts val="2000"/>
                        </a:lnSpc>
                        <a:spcAft>
                          <a:spcPts val="0"/>
                        </a:spcAft>
                      </a:pPr>
                      <a:r>
                        <a:rPr lang="en-US" sz="1400" kern="100">
                          <a:effectLst/>
                        </a:rPr>
                        <a:t>BSP</a:t>
                      </a:r>
                      <a:r>
                        <a:rPr lang="zh-CN" sz="1400" kern="100">
                          <a:effectLst/>
                        </a:rPr>
                        <a:t>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按对象二分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dirty="0">
                          <a:effectLst/>
                        </a:rPr>
                        <a:t>运行复杂性较低、区域无重叠，查询效率高</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空间复杂度大，难以动态维护</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6036276"/>
                  </a:ext>
                </a:extLst>
              </a:tr>
              <a:tr h="499569">
                <a:tc>
                  <a:txBody>
                    <a:bodyPr/>
                    <a:lstStyle/>
                    <a:p>
                      <a:pPr algn="ctr">
                        <a:lnSpc>
                          <a:spcPts val="2000"/>
                        </a:lnSpc>
                        <a:spcAft>
                          <a:spcPts val="0"/>
                        </a:spcAft>
                      </a:pPr>
                      <a:r>
                        <a:rPr lang="zh-CN" sz="1400" kern="100">
                          <a:effectLst/>
                        </a:rPr>
                        <a:t>网格索引</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面域等分或不等分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算法简单、结合编码、查询高效</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数据冗余大 ，难以动态维护</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04747064"/>
                  </a:ext>
                </a:extLst>
              </a:tr>
              <a:tr h="499569">
                <a:tc>
                  <a:txBody>
                    <a:bodyPr/>
                    <a:lstStyle/>
                    <a:p>
                      <a:pPr algn="ctr">
                        <a:lnSpc>
                          <a:spcPts val="2000"/>
                        </a:lnSpc>
                        <a:spcAft>
                          <a:spcPts val="0"/>
                        </a:spcAft>
                      </a:pPr>
                      <a:r>
                        <a:rPr lang="zh-CN" sz="1400" kern="100">
                          <a:effectLst/>
                        </a:rPr>
                        <a:t>四叉树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面域四分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空间划分无重叠，查询快</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深度大结构复杂难以动态维护</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7660145"/>
                  </a:ext>
                </a:extLst>
              </a:tr>
              <a:tr h="499569">
                <a:tc>
                  <a:txBody>
                    <a:bodyPr/>
                    <a:lstStyle/>
                    <a:p>
                      <a:pPr algn="ctr">
                        <a:lnSpc>
                          <a:spcPts val="2000"/>
                        </a:lnSpc>
                        <a:spcAft>
                          <a:spcPts val="0"/>
                        </a:spcAft>
                      </a:pPr>
                      <a:r>
                        <a:rPr lang="en-US" sz="1400" kern="100">
                          <a:effectLst/>
                        </a:rPr>
                        <a:t>KD</a:t>
                      </a:r>
                      <a:r>
                        <a:rPr lang="zh-CN" sz="1400" kern="100">
                          <a:effectLst/>
                        </a:rPr>
                        <a:t>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按点二分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低存储需求，高效查询</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难以管理海量数据，适用于点对象索引</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90377896"/>
                  </a:ext>
                </a:extLst>
              </a:tr>
              <a:tr h="499569">
                <a:tc>
                  <a:txBody>
                    <a:bodyPr/>
                    <a:lstStyle/>
                    <a:p>
                      <a:pPr algn="ctr">
                        <a:lnSpc>
                          <a:spcPts val="2000"/>
                        </a:lnSpc>
                        <a:spcAft>
                          <a:spcPts val="0"/>
                        </a:spcAft>
                      </a:pPr>
                      <a:r>
                        <a:rPr lang="en-US" sz="1400" kern="100">
                          <a:effectLst/>
                        </a:rPr>
                        <a:t>KDB</a:t>
                      </a:r>
                      <a:r>
                        <a:rPr lang="zh-CN" sz="1400" kern="100">
                          <a:effectLst/>
                        </a:rPr>
                        <a:t>树</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按点二分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a:effectLst/>
                        </a:rPr>
                        <a:t>动态索引、高效查询</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2000"/>
                        </a:lnSpc>
                        <a:spcAft>
                          <a:spcPts val="0"/>
                        </a:spcAft>
                      </a:pPr>
                      <a:r>
                        <a:rPr lang="zh-CN" sz="1400" kern="100" dirty="0">
                          <a:effectLst/>
                        </a:rPr>
                        <a:t>空间复杂度大，适用于点对象索引</a:t>
                      </a:r>
                      <a:endParaRPr lang="zh-CN" sz="11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1796557"/>
                  </a:ext>
                </a:extLst>
              </a:tr>
            </a:tbl>
          </a:graphicData>
        </a:graphic>
      </p:graphicFrame>
    </p:spTree>
    <p:extLst>
      <p:ext uri="{BB962C8B-B14F-4D97-AF65-F5344CB8AC3E}">
        <p14:creationId xmlns:p14="http://schemas.microsoft.com/office/powerpoint/2010/main" val="3457622237"/>
      </p:ext>
    </p:extLst>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a:spLocks noChangeArrowheads="1"/>
          </p:cNvSpPr>
          <p:nvPr/>
        </p:nvSpPr>
        <p:spPr bwMode="auto">
          <a:xfrm>
            <a:off x="242686" y="5977116"/>
            <a:ext cx="11672652" cy="136612"/>
          </a:xfrm>
          <a:prstGeom prst="roundRect">
            <a:avLst>
              <a:gd name="adj" fmla="val 50000"/>
            </a:avLst>
          </a:prstGeom>
          <a:solidFill>
            <a:schemeClr val="bg1">
              <a:lumMod val="75000"/>
            </a:schemeClr>
          </a:solidFill>
          <a:ln>
            <a:noFill/>
          </a:ln>
        </p:spPr>
        <p:txBody>
          <a:bodyPr lIns="68543" tIns="34272" rIns="68543" bIns="34272"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53" name="矩形 52"/>
          <p:cNvSpPr/>
          <p:nvPr/>
        </p:nvSpPr>
        <p:spPr>
          <a:xfrm>
            <a:off x="4735184" y="1960729"/>
            <a:ext cx="1628105" cy="2264847"/>
          </a:xfrm>
          <a:prstGeom prst="rect">
            <a:avLst/>
          </a:prstGeom>
        </p:spPr>
        <p:txBody>
          <a:bodyPr wrap="square" lIns="91436" tIns="45718" rIns="91436" bIns="45718">
            <a:spAutoFit/>
          </a:bodyPr>
          <a:lstStyle/>
          <a:p>
            <a:pPr lvl="0" algn="just">
              <a:lnSpc>
                <a:spcPct val="150000"/>
              </a:lnSpc>
            </a:pPr>
            <a:r>
              <a:rPr lang="en-US" altLang="zh-CN" sz="16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不</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需要动态地维护数据结构的要求，增加与删除实现可以忽略，着重实现数据结构的构建和查询</a:t>
            </a:r>
          </a:p>
        </p:txBody>
      </p:sp>
      <p:sp>
        <p:nvSpPr>
          <p:cNvPr id="40" name="矩形 39"/>
          <p:cNvSpPr/>
          <p:nvPr/>
        </p:nvSpPr>
        <p:spPr>
          <a:xfrm>
            <a:off x="3187927" y="1426467"/>
            <a:ext cx="1576772" cy="1526183"/>
          </a:xfrm>
          <a:prstGeom prst="rect">
            <a:avLst/>
          </a:prstGeom>
        </p:spPr>
        <p:txBody>
          <a:bodyPr wrap="square" lIns="91436" tIns="45718" rIns="91436" bIns="45718">
            <a:spAutoFit/>
          </a:bodyPr>
          <a:lstStyle/>
          <a:p>
            <a:pPr lvl="0" algn="just">
              <a:lnSpc>
                <a:spcPct val="15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不使用数据库，算法的性能</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能</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对运行内存造成很大的压力</a:t>
            </a:r>
          </a:p>
        </p:txBody>
      </p:sp>
      <p:sp>
        <p:nvSpPr>
          <p:cNvPr id="56" name="矩形 55"/>
          <p:cNvSpPr/>
          <p:nvPr/>
        </p:nvSpPr>
        <p:spPr>
          <a:xfrm>
            <a:off x="1295006" y="2699392"/>
            <a:ext cx="1722798" cy="787519"/>
          </a:xfrm>
          <a:prstGeom prst="rect">
            <a:avLst/>
          </a:prstGeom>
        </p:spPr>
        <p:txBody>
          <a:bodyPr wrap="square" lIns="91436" tIns="45718" rIns="91436" bIns="45718">
            <a:spAutoFit/>
          </a:bodyPr>
          <a:lstStyle/>
          <a:p>
            <a:pPr lvl="0" algn="just">
              <a:lnSpc>
                <a:spcPct val="15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数据量大，需要考虑数据冗余</a:t>
            </a:r>
          </a:p>
        </p:txBody>
      </p:sp>
      <p:sp>
        <p:nvSpPr>
          <p:cNvPr id="59" name="矩形 58"/>
          <p:cNvSpPr/>
          <p:nvPr/>
        </p:nvSpPr>
        <p:spPr>
          <a:xfrm>
            <a:off x="6350378" y="1435863"/>
            <a:ext cx="1652637" cy="1526183"/>
          </a:xfrm>
          <a:prstGeom prst="rect">
            <a:avLst/>
          </a:prstGeom>
        </p:spPr>
        <p:txBody>
          <a:bodyPr wrap="square" lIns="91436" tIns="45718" rIns="91436" bIns="45718">
            <a:spAutoFit/>
          </a:bodyPr>
          <a:lstStyle/>
          <a:p>
            <a:pPr algn="just">
              <a:lnSpc>
                <a:spcPct val="15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一次建树，多次查询。</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建树可能耗时较久，但是查询过程要快</a:t>
            </a:r>
          </a:p>
        </p:txBody>
      </p:sp>
      <p:sp>
        <p:nvSpPr>
          <p:cNvPr id="62" name="矩形 61"/>
          <p:cNvSpPr/>
          <p:nvPr/>
        </p:nvSpPr>
        <p:spPr>
          <a:xfrm>
            <a:off x="7965572" y="2067652"/>
            <a:ext cx="1652637" cy="1895515"/>
          </a:xfrm>
          <a:prstGeom prst="rect">
            <a:avLst/>
          </a:prstGeom>
        </p:spPr>
        <p:txBody>
          <a:bodyPr wrap="square" lIns="91436" tIns="45718" rIns="91436" bIns="45718">
            <a:spAutoFit/>
          </a:bodyPr>
          <a:lstStyle/>
          <a:p>
            <a:pPr lvl="0">
              <a:lnSpc>
                <a:spcPct val="15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要保证数据的完整性和正确性</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a:t>
            </a:r>
            <a:r>
              <a:rPr lang="zh-CN" altLang="zh-CN" sz="1600" dirty="0">
                <a:solidFill>
                  <a:schemeClr val="bg2">
                    <a:lumMod val="50000"/>
                  </a:schemeClr>
                </a:solidFill>
                <a:latin typeface="微软雅黑" panose="020B0503020204020204" pitchFamily="34" charset="-122"/>
                <a:ea typeface="微软雅黑" panose="020B0503020204020204" pitchFamily="34" charset="-122"/>
              </a:rPr>
              <a:t>每个数据对象包括二维经纬度坐标</a:t>
            </a:r>
            <a:r>
              <a:rPr lang="zh-CN" altLang="en-US" sz="1600" dirty="0">
                <a:solidFill>
                  <a:schemeClr val="bg2">
                    <a:lumMod val="50000"/>
                  </a:schemeClr>
                </a:solidFill>
                <a:latin typeface="微软雅黑" panose="020B0503020204020204" pitchFamily="34" charset="-122"/>
                <a:ea typeface="微软雅黑" panose="020B0503020204020204" pitchFamily="34" charset="-122"/>
              </a:rPr>
              <a:t>等</a:t>
            </a:r>
            <a:endParaRPr lang="zh-CN" altLang="zh-CN"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9733662" y="2483280"/>
            <a:ext cx="1652637" cy="1156851"/>
          </a:xfrm>
          <a:prstGeom prst="rect">
            <a:avLst/>
          </a:prstGeom>
        </p:spPr>
        <p:txBody>
          <a:bodyPr wrap="square" lIns="91436" tIns="45718" rIns="91436" bIns="45718">
            <a:spAutoFit/>
          </a:bodyPr>
          <a:lstStyle/>
          <a:p>
            <a:pPr lvl="0" algn="just">
              <a:lnSpc>
                <a:spcPct val="150000"/>
              </a:lnSpc>
            </a:pPr>
            <a:r>
              <a:rPr lang="zh-CN" altLang="zh-CN" sz="1600" dirty="0">
                <a:solidFill>
                  <a:schemeClr val="bg2">
                    <a:lumMod val="50000"/>
                  </a:schemeClr>
                </a:solidFill>
                <a:latin typeface="微软雅黑" panose="020B0503020204020204" pitchFamily="34" charset="-122"/>
                <a:ea typeface="微软雅黑" panose="020B0503020204020204" pitchFamily="34" charset="-122"/>
              </a:rPr>
              <a:t>算法支持区域查询、数据对象为矩形较为合适</a:t>
            </a:r>
          </a:p>
        </p:txBody>
      </p:sp>
      <p:grpSp>
        <p:nvGrpSpPr>
          <p:cNvPr id="2" name="组合 1"/>
          <p:cNvGrpSpPr/>
          <p:nvPr/>
        </p:nvGrpSpPr>
        <p:grpSpPr>
          <a:xfrm>
            <a:off x="1914201" y="4638728"/>
            <a:ext cx="658472" cy="1439560"/>
            <a:chOff x="1942805" y="3699158"/>
            <a:chExt cx="974977" cy="2387903"/>
          </a:xfrm>
        </p:grpSpPr>
        <p:sp>
          <p:nvSpPr>
            <p:cNvPr id="6" name="椭圆 5"/>
            <p:cNvSpPr/>
            <p:nvPr/>
          </p:nvSpPr>
          <p:spPr bwMode="auto">
            <a:xfrm>
              <a:off x="1942805" y="3699158"/>
              <a:ext cx="974977" cy="1023833"/>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rPr>
                <a:t>1</a:t>
              </a:r>
              <a:endParaRPr kumimoji="0" lang="zh-CN" altLang="en-US" sz="28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sp>
          <p:nvSpPr>
            <p:cNvPr id="8" name="圆角矩形 31"/>
            <p:cNvSpPr>
              <a:spLocks noChangeArrowheads="1"/>
            </p:cNvSpPr>
            <p:nvPr/>
          </p:nvSpPr>
          <p:spPr bwMode="auto">
            <a:xfrm>
              <a:off x="2364092" y="5964367"/>
              <a:ext cx="124101" cy="122694"/>
            </a:xfrm>
            <a:prstGeom prst="roundRect">
              <a:avLst>
                <a:gd name="adj" fmla="val 50000"/>
              </a:avLst>
            </a:prstGeom>
            <a:solidFill>
              <a:srgbClr val="005CA7"/>
            </a:solidFill>
            <a:ln>
              <a:noFill/>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cxnSp>
          <p:nvCxnSpPr>
            <p:cNvPr id="9" name="直接连接符 32"/>
            <p:cNvCxnSpPr>
              <a:cxnSpLocks noChangeShapeType="1"/>
            </p:cNvCxnSpPr>
            <p:nvPr/>
          </p:nvCxnSpPr>
          <p:spPr bwMode="auto">
            <a:xfrm flipH="1">
              <a:off x="2418928" y="4730208"/>
              <a:ext cx="14430" cy="1226941"/>
            </a:xfrm>
            <a:prstGeom prst="line">
              <a:avLst/>
            </a:prstGeom>
            <a:solidFill>
              <a:srgbClr val="31B8B4"/>
            </a:solidFill>
            <a:ln w="19050" cmpd="sng">
              <a:solidFill>
                <a:srgbClr val="005CA7"/>
              </a:solidFill>
              <a:round/>
            </a:ln>
          </p:spPr>
        </p:cxnSp>
      </p:grpSp>
      <p:grpSp>
        <p:nvGrpSpPr>
          <p:cNvPr id="17" name="组合 16"/>
          <p:cNvGrpSpPr/>
          <p:nvPr/>
        </p:nvGrpSpPr>
        <p:grpSpPr>
          <a:xfrm>
            <a:off x="3616864" y="4080471"/>
            <a:ext cx="624596" cy="1989934"/>
            <a:chOff x="3485928" y="2581120"/>
            <a:chExt cx="974977" cy="3507951"/>
          </a:xfrm>
        </p:grpSpPr>
        <p:sp>
          <p:nvSpPr>
            <p:cNvPr id="12" name="椭圆 11"/>
            <p:cNvSpPr/>
            <p:nvPr/>
          </p:nvSpPr>
          <p:spPr bwMode="auto">
            <a:xfrm>
              <a:off x="3485928" y="2581120"/>
              <a:ext cx="974977" cy="974976"/>
            </a:xfrm>
            <a:prstGeom prst="ellipse">
              <a:avLst/>
            </a:prstGeom>
            <a:solidFill>
              <a:srgbClr val="005CA7"/>
            </a:solidFill>
            <a:ln w="9525" cap="flat" cmpd="sng" algn="ctr">
              <a:solidFill>
                <a:srgbClr val="005CA7"/>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13" name="直接连接符 26"/>
            <p:cNvCxnSpPr>
              <a:cxnSpLocks noChangeShapeType="1"/>
            </p:cNvCxnSpPr>
            <p:nvPr/>
          </p:nvCxnSpPr>
          <p:spPr bwMode="auto">
            <a:xfrm>
              <a:off x="3984969" y="3589862"/>
              <a:ext cx="0" cy="2352841"/>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15" name="圆角矩形 28"/>
            <p:cNvSpPr>
              <a:spLocks noChangeArrowheads="1"/>
            </p:cNvSpPr>
            <p:nvPr/>
          </p:nvSpPr>
          <p:spPr bwMode="auto">
            <a:xfrm>
              <a:off x="3922917" y="5966377"/>
              <a:ext cx="124101" cy="122694"/>
            </a:xfrm>
            <a:prstGeom prst="roundRect">
              <a:avLst>
                <a:gd name="adj" fmla="val 50000"/>
              </a:avLst>
            </a:prstGeom>
            <a:solidFill>
              <a:srgbClr val="005CA7"/>
            </a:solidFill>
            <a:ln w="9525">
              <a:solidFill>
                <a:srgbClr val="005CA7"/>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grpSp>
      <p:cxnSp>
        <p:nvCxnSpPr>
          <p:cNvPr id="66" name="直接连接符 65"/>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666819" y="300264"/>
            <a:ext cx="3257149" cy="954107"/>
            <a:chOff x="666819" y="300264"/>
            <a:chExt cx="3257149" cy="954107"/>
          </a:xfrm>
        </p:grpSpPr>
        <p:sp>
          <p:nvSpPr>
            <p:cNvPr id="69" name="圆角矩形 68"/>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 name="椭圆 70">
            <a:extLst>
              <a:ext uri="{FF2B5EF4-FFF2-40B4-BE49-F238E27FC236}">
                <a16:creationId xmlns:a16="http://schemas.microsoft.com/office/drawing/2014/main" id="{C9272189-9DAB-4EA6-8E80-D96E9A948A6A}"/>
              </a:ext>
            </a:extLst>
          </p:cNvPr>
          <p:cNvSpPr/>
          <p:nvPr/>
        </p:nvSpPr>
        <p:spPr bwMode="auto">
          <a:xfrm>
            <a:off x="3628415" y="4078619"/>
            <a:ext cx="624596" cy="569449"/>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50000"/>
              </a:lnSpc>
              <a:spcBef>
                <a:spcPct val="0"/>
              </a:spcBef>
              <a:spcAft>
                <a:spcPct val="0"/>
              </a:spcAft>
              <a:buClrTx/>
              <a:buSzTx/>
              <a:buFontTx/>
              <a:buNone/>
            </a:pPr>
            <a:r>
              <a:rPr lang="en-US" altLang="zh-CN" sz="2400" b="1" dirty="0">
                <a:solidFill>
                  <a:schemeClr val="bg1"/>
                </a:solidFill>
                <a:latin typeface="Arial" panose="020B0604020202020204" pitchFamily="34" charset="0"/>
                <a:ea typeface="华文细黑" panose="02010600040101010101" pitchFamily="2" charset="-122"/>
              </a:rPr>
              <a:t>2</a:t>
            </a:r>
            <a:endParaRPr kumimoji="0" lang="zh-CN" altLang="en-US" sz="24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sp>
        <p:nvSpPr>
          <p:cNvPr id="31" name="文本框 30">
            <a:extLst>
              <a:ext uri="{FF2B5EF4-FFF2-40B4-BE49-F238E27FC236}">
                <a16:creationId xmlns:a16="http://schemas.microsoft.com/office/drawing/2014/main" id="{C503D8CB-E277-44D1-AA9F-04601F34A658}"/>
              </a:ext>
            </a:extLst>
          </p:cNvPr>
          <p:cNvSpPr txBox="1"/>
          <p:nvPr/>
        </p:nvSpPr>
        <p:spPr>
          <a:xfrm>
            <a:off x="197280" y="1903087"/>
            <a:ext cx="615553" cy="2246769"/>
          </a:xfrm>
          <a:prstGeom prst="rect">
            <a:avLst/>
          </a:prstGeom>
          <a:noFill/>
        </p:spPr>
        <p:txBody>
          <a:bodyPr vert="eaVert" wrap="none" rtlCol="0">
            <a:spAutoFit/>
          </a:bodyPr>
          <a:lstStyle/>
          <a:p>
            <a:r>
              <a:rPr lang="zh-CN" altLang="en-US" sz="2800" dirty="0"/>
              <a:t>选题特点分析</a:t>
            </a:r>
          </a:p>
        </p:txBody>
      </p:sp>
      <p:grpSp>
        <p:nvGrpSpPr>
          <p:cNvPr id="76" name="组合 75">
            <a:extLst>
              <a:ext uri="{FF2B5EF4-FFF2-40B4-BE49-F238E27FC236}">
                <a16:creationId xmlns:a16="http://schemas.microsoft.com/office/drawing/2014/main" id="{961ED00F-0095-4BB1-B6BE-BE01D6CA524C}"/>
              </a:ext>
            </a:extLst>
          </p:cNvPr>
          <p:cNvGrpSpPr/>
          <p:nvPr/>
        </p:nvGrpSpPr>
        <p:grpSpPr>
          <a:xfrm>
            <a:off x="5208253" y="4674169"/>
            <a:ext cx="658472" cy="1439559"/>
            <a:chOff x="1942805" y="3699159"/>
            <a:chExt cx="974977" cy="2387902"/>
          </a:xfrm>
        </p:grpSpPr>
        <p:sp>
          <p:nvSpPr>
            <p:cNvPr id="77" name="椭圆 76">
              <a:extLst>
                <a:ext uri="{FF2B5EF4-FFF2-40B4-BE49-F238E27FC236}">
                  <a16:creationId xmlns:a16="http://schemas.microsoft.com/office/drawing/2014/main" id="{489B2132-0528-4D00-9261-0733121924AD}"/>
                </a:ext>
              </a:extLst>
            </p:cNvPr>
            <p:cNvSpPr/>
            <p:nvPr/>
          </p:nvSpPr>
          <p:spPr bwMode="auto">
            <a:xfrm>
              <a:off x="1942805" y="3699159"/>
              <a:ext cx="974977" cy="1023833"/>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solidFill>
                    <a:schemeClr val="bg1"/>
                  </a:solidFill>
                  <a:latin typeface="Arial" panose="020B0604020202020204" pitchFamily="34" charset="0"/>
                  <a:ea typeface="华文细黑" panose="02010600040101010101" pitchFamily="2" charset="-122"/>
                </a:rPr>
                <a:t>3</a:t>
              </a:r>
              <a:endParaRPr kumimoji="0" lang="zh-CN" altLang="en-US" sz="28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sp>
          <p:nvSpPr>
            <p:cNvPr id="78" name="圆角矩形 31">
              <a:extLst>
                <a:ext uri="{FF2B5EF4-FFF2-40B4-BE49-F238E27FC236}">
                  <a16:creationId xmlns:a16="http://schemas.microsoft.com/office/drawing/2014/main" id="{1C13D7EE-0F56-496F-9BB4-E0767F8BF7FA}"/>
                </a:ext>
              </a:extLst>
            </p:cNvPr>
            <p:cNvSpPr>
              <a:spLocks noChangeArrowheads="1"/>
            </p:cNvSpPr>
            <p:nvPr/>
          </p:nvSpPr>
          <p:spPr bwMode="auto">
            <a:xfrm>
              <a:off x="2364092" y="5964367"/>
              <a:ext cx="124101" cy="122694"/>
            </a:xfrm>
            <a:prstGeom prst="roundRect">
              <a:avLst>
                <a:gd name="adj" fmla="val 50000"/>
              </a:avLst>
            </a:prstGeom>
            <a:solidFill>
              <a:srgbClr val="005CA7"/>
            </a:solidFill>
            <a:ln>
              <a:noFill/>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cxnSp>
          <p:nvCxnSpPr>
            <p:cNvPr id="79" name="直接连接符 32">
              <a:extLst>
                <a:ext uri="{FF2B5EF4-FFF2-40B4-BE49-F238E27FC236}">
                  <a16:creationId xmlns:a16="http://schemas.microsoft.com/office/drawing/2014/main" id="{CEC0370B-3530-4B85-B663-8864623D1158}"/>
                </a:ext>
              </a:extLst>
            </p:cNvPr>
            <p:cNvCxnSpPr>
              <a:cxnSpLocks noChangeShapeType="1"/>
            </p:cNvCxnSpPr>
            <p:nvPr/>
          </p:nvCxnSpPr>
          <p:spPr bwMode="auto">
            <a:xfrm flipH="1">
              <a:off x="2418928" y="4730208"/>
              <a:ext cx="14430" cy="1226941"/>
            </a:xfrm>
            <a:prstGeom prst="line">
              <a:avLst/>
            </a:prstGeom>
            <a:solidFill>
              <a:srgbClr val="31B8B4"/>
            </a:solidFill>
            <a:ln w="19050" cmpd="sng">
              <a:solidFill>
                <a:srgbClr val="005CA7"/>
              </a:solidFill>
              <a:round/>
            </a:ln>
          </p:spPr>
        </p:cxnSp>
      </p:grpSp>
      <p:grpSp>
        <p:nvGrpSpPr>
          <p:cNvPr id="80" name="组合 79">
            <a:extLst>
              <a:ext uri="{FF2B5EF4-FFF2-40B4-BE49-F238E27FC236}">
                <a16:creationId xmlns:a16="http://schemas.microsoft.com/office/drawing/2014/main" id="{C55C483C-4C26-4019-A7F7-96C9091DF1A6}"/>
              </a:ext>
            </a:extLst>
          </p:cNvPr>
          <p:cNvGrpSpPr/>
          <p:nvPr/>
        </p:nvGrpSpPr>
        <p:grpSpPr>
          <a:xfrm>
            <a:off x="6864399" y="4078410"/>
            <a:ext cx="624596" cy="1989934"/>
            <a:chOff x="3485928" y="2581120"/>
            <a:chExt cx="974977" cy="3507951"/>
          </a:xfrm>
        </p:grpSpPr>
        <p:sp>
          <p:nvSpPr>
            <p:cNvPr id="81" name="椭圆 80">
              <a:extLst>
                <a:ext uri="{FF2B5EF4-FFF2-40B4-BE49-F238E27FC236}">
                  <a16:creationId xmlns:a16="http://schemas.microsoft.com/office/drawing/2014/main" id="{6885E1E2-D3CC-4BA9-98B3-44FAE53A14A9}"/>
                </a:ext>
              </a:extLst>
            </p:cNvPr>
            <p:cNvSpPr/>
            <p:nvPr/>
          </p:nvSpPr>
          <p:spPr bwMode="auto">
            <a:xfrm>
              <a:off x="3485928" y="2581120"/>
              <a:ext cx="974977" cy="974976"/>
            </a:xfrm>
            <a:prstGeom prst="ellipse">
              <a:avLst/>
            </a:prstGeom>
            <a:solidFill>
              <a:srgbClr val="005CA7"/>
            </a:solidFill>
            <a:ln w="9525" cap="flat" cmpd="sng" algn="ctr">
              <a:solidFill>
                <a:srgbClr val="005CA7"/>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82" name="直接连接符 26">
              <a:extLst>
                <a:ext uri="{FF2B5EF4-FFF2-40B4-BE49-F238E27FC236}">
                  <a16:creationId xmlns:a16="http://schemas.microsoft.com/office/drawing/2014/main" id="{8AB5A023-8CA2-417A-ABBE-F7C87AAC7219}"/>
                </a:ext>
              </a:extLst>
            </p:cNvPr>
            <p:cNvCxnSpPr>
              <a:cxnSpLocks noChangeShapeType="1"/>
            </p:cNvCxnSpPr>
            <p:nvPr/>
          </p:nvCxnSpPr>
          <p:spPr bwMode="auto">
            <a:xfrm>
              <a:off x="3984969" y="3589862"/>
              <a:ext cx="0" cy="2352841"/>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83" name="圆角矩形 28">
              <a:extLst>
                <a:ext uri="{FF2B5EF4-FFF2-40B4-BE49-F238E27FC236}">
                  <a16:creationId xmlns:a16="http://schemas.microsoft.com/office/drawing/2014/main" id="{38F00C9B-46BD-4489-A985-FF09B4091081}"/>
                </a:ext>
              </a:extLst>
            </p:cNvPr>
            <p:cNvSpPr>
              <a:spLocks noChangeArrowheads="1"/>
            </p:cNvSpPr>
            <p:nvPr/>
          </p:nvSpPr>
          <p:spPr bwMode="auto">
            <a:xfrm>
              <a:off x="3922917" y="5966377"/>
              <a:ext cx="124101" cy="122694"/>
            </a:xfrm>
            <a:prstGeom prst="roundRect">
              <a:avLst>
                <a:gd name="adj" fmla="val 50000"/>
              </a:avLst>
            </a:prstGeom>
            <a:solidFill>
              <a:srgbClr val="005CA7"/>
            </a:solidFill>
            <a:ln w="9525">
              <a:solidFill>
                <a:srgbClr val="005CA7"/>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grpSp>
      <p:sp>
        <p:nvSpPr>
          <p:cNvPr id="84" name="椭圆 83">
            <a:extLst>
              <a:ext uri="{FF2B5EF4-FFF2-40B4-BE49-F238E27FC236}">
                <a16:creationId xmlns:a16="http://schemas.microsoft.com/office/drawing/2014/main" id="{51B7AB41-0C9A-4309-8A3E-5156A3A7CACC}"/>
              </a:ext>
            </a:extLst>
          </p:cNvPr>
          <p:cNvSpPr/>
          <p:nvPr/>
        </p:nvSpPr>
        <p:spPr bwMode="auto">
          <a:xfrm>
            <a:off x="6875950" y="4085720"/>
            <a:ext cx="624596" cy="545760"/>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50000"/>
              </a:lnSpc>
              <a:spcBef>
                <a:spcPct val="0"/>
              </a:spcBef>
              <a:spcAft>
                <a:spcPct val="0"/>
              </a:spcAft>
              <a:buClrTx/>
              <a:buSzTx/>
              <a:buFontTx/>
              <a:buNone/>
            </a:pPr>
            <a:r>
              <a:rPr kumimoji="0" lang="en-US" altLang="zh-CN" sz="24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rPr>
              <a:t>4</a:t>
            </a:r>
            <a:endParaRPr kumimoji="0" lang="zh-CN" altLang="en-US" sz="24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grpSp>
        <p:nvGrpSpPr>
          <p:cNvPr id="85" name="组合 84">
            <a:extLst>
              <a:ext uri="{FF2B5EF4-FFF2-40B4-BE49-F238E27FC236}">
                <a16:creationId xmlns:a16="http://schemas.microsoft.com/office/drawing/2014/main" id="{47D0047B-E378-40BB-8EA3-43D47F35AAB5}"/>
              </a:ext>
            </a:extLst>
          </p:cNvPr>
          <p:cNvGrpSpPr/>
          <p:nvPr/>
        </p:nvGrpSpPr>
        <p:grpSpPr>
          <a:xfrm>
            <a:off x="8454079" y="4674169"/>
            <a:ext cx="658472" cy="1439560"/>
            <a:chOff x="1942805" y="3699158"/>
            <a:chExt cx="974977" cy="2387903"/>
          </a:xfrm>
        </p:grpSpPr>
        <p:sp>
          <p:nvSpPr>
            <p:cNvPr id="86" name="椭圆 85">
              <a:extLst>
                <a:ext uri="{FF2B5EF4-FFF2-40B4-BE49-F238E27FC236}">
                  <a16:creationId xmlns:a16="http://schemas.microsoft.com/office/drawing/2014/main" id="{A6A4C6F4-33D3-49D9-860D-8D12AA3B39DC}"/>
                </a:ext>
              </a:extLst>
            </p:cNvPr>
            <p:cNvSpPr/>
            <p:nvPr/>
          </p:nvSpPr>
          <p:spPr bwMode="auto">
            <a:xfrm>
              <a:off x="1942805" y="3699158"/>
              <a:ext cx="974977" cy="1023833"/>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solidFill>
                    <a:schemeClr val="bg1"/>
                  </a:solidFill>
                  <a:latin typeface="Arial" panose="020B0604020202020204" pitchFamily="34" charset="0"/>
                  <a:ea typeface="华文细黑" panose="02010600040101010101" pitchFamily="2" charset="-122"/>
                </a:rPr>
                <a:t>5</a:t>
              </a:r>
              <a:endParaRPr kumimoji="0" lang="zh-CN" altLang="en-US" sz="28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sp>
          <p:nvSpPr>
            <p:cNvPr id="87" name="圆角矩形 31">
              <a:extLst>
                <a:ext uri="{FF2B5EF4-FFF2-40B4-BE49-F238E27FC236}">
                  <a16:creationId xmlns:a16="http://schemas.microsoft.com/office/drawing/2014/main" id="{57767BA4-F53F-4AF8-9908-12663C0974BC}"/>
                </a:ext>
              </a:extLst>
            </p:cNvPr>
            <p:cNvSpPr>
              <a:spLocks noChangeArrowheads="1"/>
            </p:cNvSpPr>
            <p:nvPr/>
          </p:nvSpPr>
          <p:spPr bwMode="auto">
            <a:xfrm>
              <a:off x="2364092" y="5964367"/>
              <a:ext cx="124101" cy="122694"/>
            </a:xfrm>
            <a:prstGeom prst="roundRect">
              <a:avLst>
                <a:gd name="adj" fmla="val 50000"/>
              </a:avLst>
            </a:prstGeom>
            <a:solidFill>
              <a:srgbClr val="005CA7"/>
            </a:solidFill>
            <a:ln>
              <a:noFill/>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cxnSp>
          <p:nvCxnSpPr>
            <p:cNvPr id="88" name="直接连接符 32">
              <a:extLst>
                <a:ext uri="{FF2B5EF4-FFF2-40B4-BE49-F238E27FC236}">
                  <a16:creationId xmlns:a16="http://schemas.microsoft.com/office/drawing/2014/main" id="{E61F0936-AA0D-462C-B191-CF50816E2427}"/>
                </a:ext>
              </a:extLst>
            </p:cNvPr>
            <p:cNvCxnSpPr>
              <a:cxnSpLocks noChangeShapeType="1"/>
            </p:cNvCxnSpPr>
            <p:nvPr/>
          </p:nvCxnSpPr>
          <p:spPr bwMode="auto">
            <a:xfrm flipH="1">
              <a:off x="2418928" y="4730208"/>
              <a:ext cx="14430" cy="1226941"/>
            </a:xfrm>
            <a:prstGeom prst="line">
              <a:avLst/>
            </a:prstGeom>
            <a:solidFill>
              <a:srgbClr val="31B8B4"/>
            </a:solidFill>
            <a:ln w="19050" cmpd="sng">
              <a:solidFill>
                <a:srgbClr val="005CA7"/>
              </a:solidFill>
              <a:round/>
            </a:ln>
          </p:spPr>
        </p:cxnSp>
      </p:grpSp>
      <p:grpSp>
        <p:nvGrpSpPr>
          <p:cNvPr id="89" name="组合 88">
            <a:extLst>
              <a:ext uri="{FF2B5EF4-FFF2-40B4-BE49-F238E27FC236}">
                <a16:creationId xmlns:a16="http://schemas.microsoft.com/office/drawing/2014/main" id="{44640BAC-513D-4332-96A2-2D5EAD121F0A}"/>
              </a:ext>
            </a:extLst>
          </p:cNvPr>
          <p:cNvGrpSpPr/>
          <p:nvPr/>
        </p:nvGrpSpPr>
        <p:grpSpPr>
          <a:xfrm>
            <a:off x="10280034" y="4086810"/>
            <a:ext cx="624596" cy="1989934"/>
            <a:chOff x="3485928" y="2581120"/>
            <a:chExt cx="974977" cy="3507951"/>
          </a:xfrm>
        </p:grpSpPr>
        <p:sp>
          <p:nvSpPr>
            <p:cNvPr id="90" name="椭圆 89">
              <a:extLst>
                <a:ext uri="{FF2B5EF4-FFF2-40B4-BE49-F238E27FC236}">
                  <a16:creationId xmlns:a16="http://schemas.microsoft.com/office/drawing/2014/main" id="{4686CD4D-A3D9-40C8-AC6E-E539AABD746A}"/>
                </a:ext>
              </a:extLst>
            </p:cNvPr>
            <p:cNvSpPr/>
            <p:nvPr/>
          </p:nvSpPr>
          <p:spPr bwMode="auto">
            <a:xfrm>
              <a:off x="3485928" y="2581120"/>
              <a:ext cx="974977" cy="974976"/>
            </a:xfrm>
            <a:prstGeom prst="ellipse">
              <a:avLst/>
            </a:prstGeom>
            <a:solidFill>
              <a:srgbClr val="005CA7"/>
            </a:solidFill>
            <a:ln w="9525" cap="flat" cmpd="sng" algn="ctr">
              <a:solidFill>
                <a:srgbClr val="005CA7"/>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cxnSp>
          <p:nvCxnSpPr>
            <p:cNvPr id="91" name="直接连接符 26">
              <a:extLst>
                <a:ext uri="{FF2B5EF4-FFF2-40B4-BE49-F238E27FC236}">
                  <a16:creationId xmlns:a16="http://schemas.microsoft.com/office/drawing/2014/main" id="{ED052506-F003-4514-B210-6D68D1C0B0AE}"/>
                </a:ext>
              </a:extLst>
            </p:cNvPr>
            <p:cNvCxnSpPr>
              <a:cxnSpLocks noChangeShapeType="1"/>
            </p:cNvCxnSpPr>
            <p:nvPr/>
          </p:nvCxnSpPr>
          <p:spPr bwMode="auto">
            <a:xfrm>
              <a:off x="3984969" y="3589862"/>
              <a:ext cx="0" cy="2352841"/>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92" name="圆角矩形 28">
              <a:extLst>
                <a:ext uri="{FF2B5EF4-FFF2-40B4-BE49-F238E27FC236}">
                  <a16:creationId xmlns:a16="http://schemas.microsoft.com/office/drawing/2014/main" id="{EA275DC6-88E6-40AF-B8DE-7785F0D7D4FA}"/>
                </a:ext>
              </a:extLst>
            </p:cNvPr>
            <p:cNvSpPr>
              <a:spLocks noChangeArrowheads="1"/>
            </p:cNvSpPr>
            <p:nvPr/>
          </p:nvSpPr>
          <p:spPr bwMode="auto">
            <a:xfrm>
              <a:off x="3922917" y="5966377"/>
              <a:ext cx="124101" cy="122694"/>
            </a:xfrm>
            <a:prstGeom prst="roundRect">
              <a:avLst>
                <a:gd name="adj" fmla="val 50000"/>
              </a:avLst>
            </a:prstGeom>
            <a:solidFill>
              <a:srgbClr val="005CA7"/>
            </a:solidFill>
            <a:ln w="9525">
              <a:solidFill>
                <a:srgbClr val="005CA7"/>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grpSp>
      <p:sp>
        <p:nvSpPr>
          <p:cNvPr id="93" name="椭圆 92">
            <a:extLst>
              <a:ext uri="{FF2B5EF4-FFF2-40B4-BE49-F238E27FC236}">
                <a16:creationId xmlns:a16="http://schemas.microsoft.com/office/drawing/2014/main" id="{4B63E23E-D9CF-4683-AEF2-4DDC0024B144}"/>
              </a:ext>
            </a:extLst>
          </p:cNvPr>
          <p:cNvSpPr/>
          <p:nvPr/>
        </p:nvSpPr>
        <p:spPr bwMode="auto">
          <a:xfrm>
            <a:off x="10275425" y="4105302"/>
            <a:ext cx="624596" cy="553069"/>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50000"/>
              </a:lnSpc>
              <a:spcBef>
                <a:spcPct val="0"/>
              </a:spcBef>
              <a:spcAft>
                <a:spcPct val="0"/>
              </a:spcAft>
              <a:buClrTx/>
              <a:buSzTx/>
              <a:buFontTx/>
              <a:buNone/>
            </a:pPr>
            <a:r>
              <a:rPr kumimoji="0" lang="en-US" altLang="zh-CN" sz="24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rPr>
              <a:t>6</a:t>
            </a:r>
            <a:endParaRPr kumimoji="0" lang="zh-CN" altLang="en-US" sz="2400" b="1" i="0" u="none" strike="noStrike" cap="none" normalizeH="0" baseline="0" dirty="0">
              <a:ln>
                <a:noFill/>
              </a:ln>
              <a:solidFill>
                <a:schemeClr val="bg1"/>
              </a:solidFill>
              <a:effectLst/>
              <a:latin typeface="Arial" panose="020B0604020202020204" pitchFamily="34" charset="0"/>
              <a:ea typeface="华文细黑" panose="02010600040101010101" pitchFamily="2" charset="-122"/>
            </a:endParaRPr>
          </a:p>
        </p:txBody>
      </p:sp>
    </p:spTree>
  </p:cSld>
  <p:clrMapOvr>
    <a:masterClrMapping/>
  </p:clrMapOvr>
  <p:transition spd="slow"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66819" y="300264"/>
            <a:ext cx="3257149" cy="954107"/>
            <a:chOff x="666819" y="300264"/>
            <a:chExt cx="3257149" cy="954107"/>
          </a:xfrm>
        </p:grpSpPr>
        <p:sp>
          <p:nvSpPr>
            <p:cNvPr id="46" name="圆角矩形 45"/>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
            <p:cNvSpPr>
              <a:spLocks noChangeArrowheads="1"/>
            </p:cNvSpPr>
            <p:nvPr/>
          </p:nvSpPr>
          <p:spPr bwMode="auto">
            <a:xfrm>
              <a:off x="666819" y="300264"/>
              <a:ext cx="3092049" cy="954107"/>
            </a:xfrm>
            <a:prstGeom prst="rect">
              <a:avLst/>
            </a:prstGeom>
            <a:noFill/>
          </p:spPr>
          <p:txBody>
            <a:bodyPr wrap="square" rtlCol="0">
              <a:spAutoFit/>
            </a:bodyPr>
            <a:lstStyle/>
            <a:p>
              <a:pPr algn="ctr"/>
              <a:r>
                <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二、方案论证</a:t>
              </a:r>
            </a:p>
            <a:p>
              <a:pPr algn="ct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 name="文本框 24">
            <a:extLst>
              <a:ext uri="{FF2B5EF4-FFF2-40B4-BE49-F238E27FC236}">
                <a16:creationId xmlns:a16="http://schemas.microsoft.com/office/drawing/2014/main" id="{3104E657-2A00-4B43-BDEC-AF35CA2C26E6}"/>
              </a:ext>
            </a:extLst>
          </p:cNvPr>
          <p:cNvSpPr txBox="1"/>
          <p:nvPr/>
        </p:nvSpPr>
        <p:spPr>
          <a:xfrm>
            <a:off x="1275126" y="992761"/>
            <a:ext cx="1648208" cy="523220"/>
          </a:xfrm>
          <a:prstGeom prst="rect">
            <a:avLst/>
          </a:prstGeom>
          <a:noFill/>
        </p:spPr>
        <p:txBody>
          <a:bodyPr wrap="none" rtlCol="0">
            <a:spAutoFit/>
          </a:bodyPr>
          <a:lstStyle/>
          <a:p>
            <a:r>
              <a:rPr lang="en-US" altLang="zh-CN" sz="2800" b="1" dirty="0"/>
              <a:t>R*</a:t>
            </a:r>
            <a:r>
              <a:rPr lang="zh-CN" altLang="en-US" sz="2800" b="1" dirty="0"/>
              <a:t>树概述</a:t>
            </a:r>
          </a:p>
        </p:txBody>
      </p:sp>
      <p:sp>
        <p:nvSpPr>
          <p:cNvPr id="26" name="矩形 25">
            <a:extLst>
              <a:ext uri="{FF2B5EF4-FFF2-40B4-BE49-F238E27FC236}">
                <a16:creationId xmlns:a16="http://schemas.microsoft.com/office/drawing/2014/main" id="{99BF4C52-6FD9-41E4-BE23-69B75B2442E5}"/>
              </a:ext>
            </a:extLst>
          </p:cNvPr>
          <p:cNvSpPr/>
          <p:nvPr/>
        </p:nvSpPr>
        <p:spPr>
          <a:xfrm>
            <a:off x="1367539" y="1513536"/>
            <a:ext cx="4881465" cy="1884427"/>
          </a:xfrm>
          <a:prstGeom prst="rect">
            <a:avLst/>
          </a:prstGeom>
        </p:spPr>
        <p:txBody>
          <a:bodyPr wrap="square">
            <a:spAutoFit/>
          </a:bodyPr>
          <a:lstStyle/>
          <a:p>
            <a:pPr indent="304800" algn="just">
              <a:lnSpc>
                <a:spcPct val="150000"/>
              </a:lnSpc>
              <a:spcAft>
                <a:spcPts val="0"/>
              </a:spcAft>
            </a:pPr>
            <a:r>
              <a:rPr lang="en-US" altLang="zh-CN" sz="2000" kern="100" dirty="0">
                <a:latin typeface="Times New Roman" panose="02020603050405020304" pitchFamily="18" charset="0"/>
                <a:ea typeface="仿宋_GB2312"/>
              </a:rPr>
              <a:t>R*</a:t>
            </a:r>
            <a:r>
              <a:rPr lang="zh-CN" altLang="zh-CN" sz="2000" kern="100" dirty="0">
                <a:latin typeface="Times New Roman" panose="02020603050405020304" pitchFamily="18" charset="0"/>
                <a:ea typeface="仿宋_GB2312"/>
              </a:rPr>
              <a:t>树由中间结点和叶结点组成，实际数据和实际数据的最小外接矩形形式存储在叶结点中，中间结点以一个包含其所有子结点的最小外接矩形的形式存在</a:t>
            </a:r>
            <a:r>
              <a:rPr lang="zh-CN" altLang="en-US" sz="2000" kern="100" dirty="0">
                <a:latin typeface="Times New Roman" panose="02020603050405020304" pitchFamily="18" charset="0"/>
                <a:ea typeface="仿宋_GB2312"/>
              </a:rPr>
              <a:t>。</a:t>
            </a:r>
            <a:endParaRPr lang="en-US" altLang="zh-CN" sz="2000" kern="100" dirty="0">
              <a:latin typeface="Times New Roman" panose="02020603050405020304" pitchFamily="18" charset="0"/>
              <a:ea typeface="仿宋_GB2312"/>
            </a:endParaRPr>
          </a:p>
        </p:txBody>
      </p:sp>
      <p:sp>
        <p:nvSpPr>
          <p:cNvPr id="27" name="矩形 26">
            <a:extLst>
              <a:ext uri="{FF2B5EF4-FFF2-40B4-BE49-F238E27FC236}">
                <a16:creationId xmlns:a16="http://schemas.microsoft.com/office/drawing/2014/main" id="{D529B08D-2DA4-4822-9791-2E0E7A1E668F}"/>
              </a:ext>
            </a:extLst>
          </p:cNvPr>
          <p:cNvSpPr/>
          <p:nvPr/>
        </p:nvSpPr>
        <p:spPr>
          <a:xfrm>
            <a:off x="1367539" y="3397963"/>
            <a:ext cx="4787772" cy="2346091"/>
          </a:xfrm>
          <a:prstGeom prst="rect">
            <a:avLst/>
          </a:prstGeom>
        </p:spPr>
        <p:txBody>
          <a:bodyPr wrap="square">
            <a:spAutoFit/>
          </a:bodyPr>
          <a:lstStyle/>
          <a:p>
            <a:pPr indent="304800" algn="just">
              <a:lnSpc>
                <a:spcPct val="150000"/>
              </a:lnSpc>
              <a:spcAft>
                <a:spcPts val="0"/>
              </a:spcAft>
            </a:pPr>
            <a:r>
              <a:rPr lang="zh-CN" altLang="zh-CN" sz="2000" kern="100" dirty="0">
                <a:latin typeface="Times New Roman" panose="02020603050405020304" pitchFamily="18" charset="0"/>
                <a:ea typeface="仿宋_GB2312"/>
              </a:rPr>
              <a:t>在算法的构造上，</a:t>
            </a:r>
            <a:r>
              <a:rPr lang="en-US" altLang="zh-CN" sz="2000" kern="100" dirty="0">
                <a:latin typeface="Times New Roman" panose="02020603050405020304" pitchFamily="18" charset="0"/>
                <a:ea typeface="仿宋_GB2312"/>
              </a:rPr>
              <a:t>R*</a:t>
            </a:r>
            <a:r>
              <a:rPr lang="zh-CN" altLang="zh-CN" sz="2000" kern="100" dirty="0">
                <a:latin typeface="Times New Roman" panose="02020603050405020304" pitchFamily="18" charset="0"/>
                <a:ea typeface="仿宋_GB2312"/>
              </a:rPr>
              <a:t>同时考虑了索引空间的面积，而且还考虑了索引空间的重叠，对结点的插入、分裂算法进行了改进，并且采用“强制重新插入”的方法使树的结构得到优化。</a:t>
            </a:r>
            <a:endParaRPr lang="zh-CN" altLang="zh-CN" sz="1600" kern="100" dirty="0">
              <a:latin typeface="Times New Roman" panose="02020603050405020304" pitchFamily="18" charset="0"/>
            </a:endParaRPr>
          </a:p>
        </p:txBody>
      </p:sp>
      <p:graphicFrame>
        <p:nvGraphicFramePr>
          <p:cNvPr id="3" name="图示 2">
            <a:extLst>
              <a:ext uri="{FF2B5EF4-FFF2-40B4-BE49-F238E27FC236}">
                <a16:creationId xmlns:a16="http://schemas.microsoft.com/office/drawing/2014/main" id="{F186AE3D-3ED5-4CA2-B920-F46B2BE172F3}"/>
              </a:ext>
            </a:extLst>
          </p:cNvPr>
          <p:cNvGraphicFramePr/>
          <p:nvPr>
            <p:extLst>
              <p:ext uri="{D42A27DB-BD31-4B8C-83A1-F6EECF244321}">
                <p14:modId xmlns:p14="http://schemas.microsoft.com/office/powerpoint/2010/main" val="942978939"/>
              </p:ext>
            </p:extLst>
          </p:nvPr>
        </p:nvGraphicFramePr>
        <p:xfrm>
          <a:off x="5858276" y="1348397"/>
          <a:ext cx="6236034" cy="4099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advTm="0">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2721</Words>
  <Application>Microsoft Office PowerPoint</Application>
  <PresentationFormat>宽屏</PresentationFormat>
  <Paragraphs>328</Paragraphs>
  <Slides>39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Lifeline JL</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Hwang YM</cp:lastModifiedBy>
  <cp:revision>172</cp:revision>
  <dcterms:created xsi:type="dcterms:W3CDTF">2017-05-22T03:54:00Z</dcterms:created>
  <dcterms:modified xsi:type="dcterms:W3CDTF">2020-06-12T07:57:35Z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